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1"/>
  </p:notesMasterIdLst>
  <p:handoutMasterIdLst>
    <p:handoutMasterId r:id="rId12"/>
  </p:handoutMasterIdLst>
  <p:sldIdLst>
    <p:sldId id="256" r:id="rId2"/>
    <p:sldId id="260" r:id="rId3"/>
    <p:sldId id="280" r:id="rId4"/>
    <p:sldId id="286" r:id="rId5"/>
    <p:sldId id="285" r:id="rId6"/>
    <p:sldId id="281" r:id="rId7"/>
    <p:sldId id="282" r:id="rId8"/>
    <p:sldId id="287" r:id="rId9"/>
    <p:sldId id="283" r:id="rId1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60" d="100"/>
          <a:sy n="60" d="100"/>
        </p:scale>
        <p:origin x="-702"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69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0AD3-3B15-4BA3-89ED-44DB27C5F4A6}" type="datetimeFigureOut">
              <a:rPr lang="de-DE" smtClean="0"/>
              <a:pPr/>
              <a:t>02.05.2014</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00B62D-ADC9-4AB0-918B-7FD6725282D3}"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69F7B3-855A-4EF9-9F85-39B001B1FE02}" type="datetimeFigureOut">
              <a:rPr lang="de-DE" smtClean="0"/>
              <a:pPr/>
              <a:t>02.05.2014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463FDF-CC09-4E29-9E64-C332672A43E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AB463FDF-CC09-4E29-9E64-C332672A43ED}" type="slidenum">
              <a:rPr lang="de-DE" smtClean="0"/>
              <a:pPr/>
              <a:t>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0"/>
            <a:ext cx="9143999" cy="5661248"/>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de-DE" smtClean="0"/>
              <a:t>Titelmasterformat durch Klicken bearbeiten</a:t>
            </a:r>
            <a:endParaRPr kumimoji="0" lang="en-US"/>
          </a:p>
        </p:txBody>
      </p:sp>
      <p:sp>
        <p:nvSpPr>
          <p:cNvPr id="3" name="Unt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de-DE" smtClean="0"/>
              <a:t>Formatvorlage des Untertitelmasters durch Klicken bearbeiten</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
        <p:nvSpPr>
          <p:cNvPr id="10" name="Rechteck 9"/>
          <p:cNvSpPr/>
          <p:nvPr/>
        </p:nvSpPr>
        <p:spPr bwMode="invGray">
          <a:xfrm>
            <a:off x="0" y="5608706"/>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9" name="Rechtec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htec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kaler Titel 1"/>
          <p:cNvSpPr>
            <a:spLocks noGrp="1"/>
          </p:cNvSpPr>
          <p:nvPr>
            <p:ph type="title" orient="vert"/>
          </p:nvPr>
        </p:nvSpPr>
        <p:spPr>
          <a:xfrm>
            <a:off x="6781800" y="274640"/>
            <a:ext cx="1905000" cy="5851525"/>
          </a:xfrm>
        </p:spPr>
        <p:txBody>
          <a:bodyPr vert="eaVert"/>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304800"/>
            <a:ext cx="6019800" cy="5851525"/>
          </a:xfrm>
        </p:spPr>
        <p:txBody>
          <a:bodyPr vert="eaVert"/>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5" name="Fußzeilenplatzhalter 4"/>
          <p:cNvSpPr>
            <a:spLocks noGrp="1"/>
          </p:cNvSpPr>
          <p:nvPr>
            <p:ph type="ftr" sz="quarter" idx="11"/>
          </p:nvPr>
        </p:nvSpPr>
        <p:spPr>
          <a:xfrm>
            <a:off x="2640597" y="6377459"/>
            <a:ext cx="3836404" cy="365125"/>
          </a:xfrm>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9" name="Rechtec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htec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BE8759C-4705-495F-9A64-15D4A738152C}"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4" name="Inhaltsplatzhalt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Textplatzhalt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de-DE" smtClean="0"/>
              <a:t>Textmasterformate durch Klicken bearbeiten</a:t>
            </a:r>
          </a:p>
        </p:txBody>
      </p:sp>
      <p:sp>
        <p:nvSpPr>
          <p:cNvPr id="6" name="Inhaltsplatzhalt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BE8759C-4705-495F-9A64-15D4A738152C}"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de-DE" smtClean="0"/>
              <a:t>Titelmasterformat durch Klicken bearbeiten</a:t>
            </a:r>
            <a:endParaRPr kumimoji="0" lang="en-US"/>
          </a:p>
        </p:txBody>
      </p:sp>
      <p:sp>
        <p:nvSpPr>
          <p:cNvPr id="3" name="Inhaltsplatzhalt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Textplatzhalt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p:txBody>
          <a:bodyPr/>
          <a:lstStyle/>
          <a:p>
            <a:fld id="{75568E17-46C5-496B-BD15-D09633009A16}" type="datetimeFigureOut">
              <a:rPr lang="de-DE" smtClean="0"/>
              <a:pPr/>
              <a:t>02.05.2014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BE8759C-4705-495F-9A64-15D4A738152C}" type="slidenum">
              <a:rPr lang="de-DE" smtClean="0"/>
              <a:pPr/>
              <a:t>‹Nr.›</a:t>
            </a:fld>
            <a:endParaRPr lang="de-DE"/>
          </a:p>
        </p:txBody>
      </p:sp>
      <p:sp>
        <p:nvSpPr>
          <p:cNvPr id="12" name="Rechtec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164592" y="1170432"/>
            <a:ext cx="2523744" cy="201168"/>
          </a:xfrm>
        </p:spPr>
        <p:txBody>
          <a:bodyPr/>
          <a:lstStyle/>
          <a:p>
            <a:fld id="{75568E17-46C5-496B-BD15-D09633009A16}" type="datetimeFigureOut">
              <a:rPr lang="de-DE" smtClean="0"/>
              <a:pPr/>
              <a:t>02.05.2014</a:t>
            </a:fld>
            <a:endParaRPr lang="de-DE"/>
          </a:p>
        </p:txBody>
      </p:sp>
      <p:sp>
        <p:nvSpPr>
          <p:cNvPr id="11" name="Rechtec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htec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ußzeilenplatzhalt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de-DE"/>
          </a:p>
        </p:txBody>
      </p:sp>
      <p:sp>
        <p:nvSpPr>
          <p:cNvPr id="7" name="Foliennummernplatzhalter 6"/>
          <p:cNvSpPr>
            <a:spLocks noGrp="1"/>
          </p:cNvSpPr>
          <p:nvPr>
            <p:ph type="sldNum" sz="quarter" idx="12"/>
          </p:nvPr>
        </p:nvSpPr>
        <p:spPr>
          <a:xfrm>
            <a:off x="8339328" y="1170432"/>
            <a:ext cx="733864" cy="201168"/>
          </a:xfrm>
        </p:spPr>
        <p:txBody>
          <a:bodyPr/>
          <a:lstStyle/>
          <a:p>
            <a:fld id="{3BE8759C-4705-495F-9A64-15D4A738152C}"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htec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elplatzhalt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4" name="Datumsplatzhalt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5568E17-46C5-496B-BD15-D09633009A16}" type="datetimeFigureOut">
              <a:rPr lang="de-DE" smtClean="0"/>
              <a:pPr/>
              <a:t>02.05.2014</a:t>
            </a:fld>
            <a:endParaRPr lang="de-DE"/>
          </a:p>
        </p:txBody>
      </p:sp>
      <p:sp>
        <p:nvSpPr>
          <p:cNvPr id="5" name="Fußzeilenplatzhalt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de-DE"/>
          </a:p>
        </p:txBody>
      </p:sp>
      <p:sp>
        <p:nvSpPr>
          <p:cNvPr id="6" name="Foliennummernplatzhalt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BE8759C-4705-495F-9A64-15D4A738152C}"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lum bright="-20000" contrast="-40000"/>
          </a:blip>
          <a:srcRect/>
          <a:stretch>
            <a:fillRect/>
          </a:stretch>
        </p:blipFill>
        <p:spPr bwMode="auto">
          <a:xfrm>
            <a:off x="0" y="-27384"/>
            <a:ext cx="9147894" cy="5616624"/>
          </a:xfrm>
          <a:prstGeom prst="rect">
            <a:avLst/>
          </a:prstGeom>
          <a:noFill/>
          <a:ln w="9525">
            <a:noFill/>
            <a:miter lim="800000"/>
            <a:headEnd/>
            <a:tailEnd/>
          </a:ln>
        </p:spPr>
      </p:pic>
      <p:sp>
        <p:nvSpPr>
          <p:cNvPr id="2" name="Titel 1"/>
          <p:cNvSpPr>
            <a:spLocks noGrp="1"/>
          </p:cNvSpPr>
          <p:nvPr>
            <p:ph type="ctrTitle"/>
          </p:nvPr>
        </p:nvSpPr>
        <p:spPr>
          <a:xfrm>
            <a:off x="611560" y="980728"/>
            <a:ext cx="3672408" cy="3528392"/>
          </a:xfrm>
        </p:spPr>
        <p:txBody>
          <a:bodyPr>
            <a:noAutofit/>
          </a:bodyPr>
          <a:lstStyle/>
          <a:p>
            <a:r>
              <a:rPr lang="de-DE" sz="6000" smtClean="0"/>
              <a:t>Beziehung mit Jesus im Alltag leben</a:t>
            </a:r>
            <a:endParaRPr lang="de-DE" sz="6000"/>
          </a:p>
        </p:txBody>
      </p:sp>
      <p:pic>
        <p:nvPicPr>
          <p:cNvPr id="6" name="Grafik 5" descr="AiGG Logo  flach gemischt neu.JPG"/>
          <p:cNvPicPr>
            <a:picLocks noChangeAspect="1"/>
          </p:cNvPicPr>
          <p:nvPr/>
        </p:nvPicPr>
        <p:blipFill>
          <a:blip r:embed="rId4" cstate="print"/>
          <a:stretch>
            <a:fillRect/>
          </a:stretch>
        </p:blipFill>
        <p:spPr>
          <a:xfrm>
            <a:off x="0" y="5661248"/>
            <a:ext cx="9144000" cy="1196752"/>
          </a:xfrm>
          <a:prstGeom prst="rect">
            <a:avLst/>
          </a:prstGeom>
        </p:spPr>
      </p:pic>
      <p:pic>
        <p:nvPicPr>
          <p:cNvPr id="7" name="Picture 6" descr="Schwarz, Klein, Gliederung, Weiß, Cartoon, Herz, Liebe"/>
          <p:cNvPicPr>
            <a:picLocks noChangeAspect="1" noChangeArrowheads="1"/>
          </p:cNvPicPr>
          <p:nvPr/>
        </p:nvPicPr>
        <p:blipFill>
          <a:blip r:embed="rId5" cstate="print"/>
          <a:srcRect/>
          <a:stretch>
            <a:fillRect/>
          </a:stretch>
        </p:blipFill>
        <p:spPr bwMode="auto">
          <a:xfrm>
            <a:off x="4716016" y="1148484"/>
            <a:ext cx="3425353" cy="32166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51520" y="85100"/>
            <a:ext cx="8229600" cy="1252728"/>
          </a:xfrm>
        </p:spPr>
        <p:txBody>
          <a:bodyPr/>
          <a:lstStyle/>
          <a:p>
            <a:r>
              <a:rPr lang="de-DE" sz="4000" smtClean="0"/>
              <a:t>Eine enge Beziehung mit Jesus ist die Grundlage unseres Glaubens</a:t>
            </a:r>
            <a:endParaRPr lang="de-DE" sz="4000"/>
          </a:p>
        </p:txBody>
      </p:sp>
      <p:sp>
        <p:nvSpPr>
          <p:cNvPr id="8" name="Inhaltsplatzhalter 2"/>
          <p:cNvSpPr>
            <a:spLocks noGrp="1"/>
          </p:cNvSpPr>
          <p:nvPr>
            <p:ph idx="1"/>
          </p:nvPr>
        </p:nvSpPr>
        <p:spPr>
          <a:xfrm>
            <a:off x="323528" y="1779638"/>
            <a:ext cx="6120680" cy="4870894"/>
          </a:xfrm>
        </p:spPr>
        <p:txBody>
          <a:bodyPr>
            <a:noAutofit/>
          </a:bodyPr>
          <a:lstStyle/>
          <a:p>
            <a:pPr marL="0" indent="0" hangingPunct="0">
              <a:buNone/>
            </a:pPr>
            <a:r>
              <a:rPr lang="de-DE" sz="2800" i="1" smtClean="0"/>
              <a:t>"Ich bin der Weinstock; ihr seid die Reben. Wer in mir bleibt und ich in ihm, wird viel Frucht bringen. Denn getrennt von mir könnt ihr nichts tun.„</a:t>
            </a:r>
            <a:r>
              <a:rPr lang="de-DE" sz="2800" b="1" smtClean="0"/>
              <a:t> </a:t>
            </a:r>
            <a:br>
              <a:rPr lang="de-DE" sz="2800" b="1" smtClean="0"/>
            </a:br>
            <a:r>
              <a:rPr lang="de-DE" sz="2800" b="1" smtClean="0"/>
              <a:t>                                                      </a:t>
            </a:r>
            <a:r>
              <a:rPr lang="de-DE" sz="2400" smtClean="0"/>
              <a:t>(Johannes 15, 5)</a:t>
            </a:r>
          </a:p>
          <a:p>
            <a:pPr marL="0" indent="0" hangingPunct="0">
              <a:buNone/>
            </a:pPr>
            <a:endParaRPr lang="de-DE" sz="2400" smtClean="0"/>
          </a:p>
          <a:p>
            <a:pPr marL="0" indent="0" hangingPunct="0">
              <a:buNone/>
            </a:pPr>
            <a:r>
              <a:rPr lang="de-DE" sz="2800" i="1" smtClean="0"/>
              <a:t>"Das wichtigste Gebot ist dies: ... du sollst den Herrn, deinen Gott, von ganzem Herzen, von ganzer Seele, mit all deinen Gedanken und all deiner Kraft lieben.“</a:t>
            </a:r>
            <a:br>
              <a:rPr lang="de-DE" sz="2800" i="1" smtClean="0"/>
            </a:br>
            <a:r>
              <a:rPr lang="de-DE" sz="2800" i="1" smtClean="0"/>
              <a:t>                                                 </a:t>
            </a:r>
            <a:r>
              <a:rPr lang="de-DE" sz="2400" smtClean="0"/>
              <a:t> (Markus 12, 28-30)</a:t>
            </a:r>
          </a:p>
          <a:p>
            <a:pPr lvl="0"/>
            <a:endParaRPr lang="de-DE" sz="2800" smtClean="0"/>
          </a:p>
          <a:p>
            <a:pPr lvl="0"/>
            <a:endParaRPr lang="de-DE" sz="2800" smtClean="0"/>
          </a:p>
          <a:p>
            <a:endParaRPr lang="de-DE" sz="2800" smtClean="0"/>
          </a:p>
        </p:txBody>
      </p:sp>
      <p:pic>
        <p:nvPicPr>
          <p:cNvPr id="1028" name="Picture 4"/>
          <p:cNvPicPr>
            <a:picLocks noChangeAspect="1" noChangeArrowheads="1"/>
          </p:cNvPicPr>
          <p:nvPr/>
        </p:nvPicPr>
        <p:blipFill>
          <a:blip r:embed="rId2" cstate="print"/>
          <a:srcRect/>
          <a:stretch>
            <a:fillRect/>
          </a:stretch>
        </p:blipFill>
        <p:spPr bwMode="auto">
          <a:xfrm>
            <a:off x="7084522" y="1628801"/>
            <a:ext cx="1773121" cy="2448271"/>
          </a:xfrm>
          <a:prstGeom prst="rect">
            <a:avLst/>
          </a:prstGeom>
          <a:noFill/>
          <a:ln w="9525">
            <a:noFill/>
            <a:miter lim="800000"/>
            <a:headEnd/>
            <a:tailEnd/>
          </a:ln>
        </p:spPr>
      </p:pic>
      <p:pic>
        <p:nvPicPr>
          <p:cNvPr id="1030" name="Picture 6" descr="Schwarz, Klein, Gliederung, Weiß, Cartoon, Herz, Liebe"/>
          <p:cNvPicPr>
            <a:picLocks noChangeAspect="1" noChangeArrowheads="1"/>
          </p:cNvPicPr>
          <p:nvPr/>
        </p:nvPicPr>
        <p:blipFill>
          <a:blip r:embed="rId3" cstate="print"/>
          <a:srcRect/>
          <a:stretch>
            <a:fillRect/>
          </a:stretch>
        </p:blipFill>
        <p:spPr bwMode="auto">
          <a:xfrm>
            <a:off x="6948264" y="4509120"/>
            <a:ext cx="1991544" cy="18701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wipe(up)">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up)">
                                      <p:cBhvr>
                                        <p:cTn id="15" dur="500"/>
                                        <p:tgtEl>
                                          <p:spTgt spid="8">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wipe(up)">
                                      <p:cBhvr>
                                        <p:cTn id="1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51520" y="116632"/>
            <a:ext cx="8229600" cy="1252728"/>
          </a:xfrm>
        </p:spPr>
        <p:txBody>
          <a:bodyPr>
            <a:normAutofit/>
          </a:bodyPr>
          <a:lstStyle/>
          <a:p>
            <a:r>
              <a:rPr lang="de-DE" sz="3600" smtClean="0"/>
              <a:t>Die Geschichte von Zachäus, dem Zöllner</a:t>
            </a:r>
            <a:br>
              <a:rPr lang="de-DE" sz="3600" smtClean="0"/>
            </a:br>
            <a:r>
              <a:rPr lang="de-DE" sz="3600" smtClean="0">
                <a:solidFill>
                  <a:schemeClr val="bg1"/>
                </a:solidFill>
              </a:rPr>
              <a:t>(Lukas 19, 1 - 10)</a:t>
            </a:r>
            <a:endParaRPr lang="de-DE" sz="3600">
              <a:solidFill>
                <a:schemeClr val="bg1"/>
              </a:solidFill>
            </a:endParaRPr>
          </a:p>
        </p:txBody>
      </p:sp>
      <p:sp>
        <p:nvSpPr>
          <p:cNvPr id="8" name="Inhaltsplatzhalter 2"/>
          <p:cNvSpPr>
            <a:spLocks noGrp="1"/>
          </p:cNvSpPr>
          <p:nvPr>
            <p:ph idx="1"/>
          </p:nvPr>
        </p:nvSpPr>
        <p:spPr>
          <a:xfrm>
            <a:off x="251520" y="1556792"/>
            <a:ext cx="8640960" cy="4870894"/>
          </a:xfrm>
        </p:spPr>
        <p:txBody>
          <a:bodyPr>
            <a:noAutofit/>
          </a:bodyPr>
          <a:lstStyle/>
          <a:p>
            <a:pPr marL="0" indent="0">
              <a:buNone/>
            </a:pPr>
            <a:r>
              <a:rPr lang="de-DE" sz="2800" i="1" smtClean="0"/>
              <a:t>„Und er ging hinein und zog durch Jericho. Und siehe, da war ein Mann mit Namen Zachäus, und der war ein Oberzöllner und war reich. Und er suchte Jesus zu sehen, wer er sei; und er konnte es nicht vor der Volksmenge, denn er war klein von Gestalt. </a:t>
            </a:r>
            <a:endParaRPr lang="de-DE" sz="2800" smtClean="0"/>
          </a:p>
          <a:p>
            <a:pPr marL="0" lvl="0" indent="0">
              <a:buNone/>
            </a:pPr>
            <a:endParaRPr lang="de-DE" sz="2800" smtClean="0"/>
          </a:p>
          <a:p>
            <a:endParaRPr lang="de-DE" sz="2800" smtClean="0"/>
          </a:p>
        </p:txBody>
      </p:sp>
      <p:pic>
        <p:nvPicPr>
          <p:cNvPr id="7170" name="Picture 2" descr="http://kuendigs.ch/images/4.tagvolkv.hinten3.jpg"/>
          <p:cNvPicPr>
            <a:picLocks noChangeAspect="1" noChangeArrowheads="1"/>
          </p:cNvPicPr>
          <p:nvPr/>
        </p:nvPicPr>
        <p:blipFill>
          <a:blip r:embed="rId2" cstate="print"/>
          <a:srcRect/>
          <a:stretch>
            <a:fillRect/>
          </a:stretch>
        </p:blipFill>
        <p:spPr bwMode="auto">
          <a:xfrm>
            <a:off x="4067944" y="3410468"/>
            <a:ext cx="4663852" cy="3447532"/>
          </a:xfrm>
          <a:prstGeom prst="rect">
            <a:avLst/>
          </a:prstGeom>
          <a:noFill/>
        </p:spPr>
      </p:pic>
      <p:sp>
        <p:nvSpPr>
          <p:cNvPr id="6" name="Rechteck 5"/>
          <p:cNvSpPr/>
          <p:nvPr/>
        </p:nvSpPr>
        <p:spPr>
          <a:xfrm>
            <a:off x="0" y="6581001"/>
            <a:ext cx="1626086" cy="276999"/>
          </a:xfrm>
          <a:prstGeom prst="rect">
            <a:avLst/>
          </a:prstGeom>
        </p:spPr>
        <p:txBody>
          <a:bodyPr wrap="none">
            <a:spAutoFit/>
          </a:bodyPr>
          <a:lstStyle/>
          <a:p>
            <a:r>
              <a:rPr lang="de-DE" sz="1200" smtClean="0">
                <a:solidFill>
                  <a:sysClr val="windowText" lastClr="000000"/>
                </a:solidFill>
              </a:rPr>
              <a:t>Bild: www.kuendigs.ch</a:t>
            </a:r>
            <a:endParaRPr lang="de-DE" sz="1200">
              <a:solidFill>
                <a:sysClr val="windowText" lastClr="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51520" y="116632"/>
            <a:ext cx="8229600" cy="1252728"/>
          </a:xfrm>
        </p:spPr>
        <p:txBody>
          <a:bodyPr>
            <a:normAutofit/>
          </a:bodyPr>
          <a:lstStyle/>
          <a:p>
            <a:r>
              <a:rPr lang="de-DE" sz="3600" smtClean="0"/>
              <a:t>Die Geschichte von Zachäus, dem Zöllner</a:t>
            </a:r>
            <a:br>
              <a:rPr lang="de-DE" sz="3600" smtClean="0"/>
            </a:br>
            <a:r>
              <a:rPr lang="de-DE" sz="3600" smtClean="0">
                <a:solidFill>
                  <a:schemeClr val="bg1"/>
                </a:solidFill>
              </a:rPr>
              <a:t>(Lukas 19, 1 - 10)</a:t>
            </a:r>
            <a:endParaRPr lang="de-DE" sz="3600">
              <a:solidFill>
                <a:schemeClr val="bg1"/>
              </a:solidFill>
            </a:endParaRPr>
          </a:p>
        </p:txBody>
      </p:sp>
      <p:sp>
        <p:nvSpPr>
          <p:cNvPr id="8" name="Inhaltsplatzhalter 2"/>
          <p:cNvSpPr>
            <a:spLocks noGrp="1"/>
          </p:cNvSpPr>
          <p:nvPr>
            <p:ph idx="1"/>
          </p:nvPr>
        </p:nvSpPr>
        <p:spPr>
          <a:xfrm>
            <a:off x="251520" y="1556792"/>
            <a:ext cx="4824536" cy="4870894"/>
          </a:xfrm>
        </p:spPr>
        <p:txBody>
          <a:bodyPr>
            <a:noAutofit/>
          </a:bodyPr>
          <a:lstStyle/>
          <a:p>
            <a:pPr marL="0" indent="0">
              <a:buNone/>
            </a:pPr>
            <a:r>
              <a:rPr lang="de-DE" sz="2800" i="1" smtClean="0"/>
              <a:t>Und er lief voraus und stieg auf einen Maulbeerfeigenbaum, damit er ihn sehe; denn er sollte dort durchkommen. Und als er an den Ort kam, sah Jesus auf und erblickte ihn und sprach zu ihm: Zachäus, steige eilends herab, denn heute muss ich in deinem Haus bleiben. Und er stieg eilends herab und nahm ihn auf mit Freuden.</a:t>
            </a:r>
            <a:endParaRPr lang="de-DE" sz="2800" smtClean="0"/>
          </a:p>
          <a:p>
            <a:endParaRPr lang="de-DE" sz="2800" smtClean="0"/>
          </a:p>
        </p:txBody>
      </p:sp>
      <p:pic>
        <p:nvPicPr>
          <p:cNvPr id="24578" name="Picture 2"/>
          <p:cNvPicPr>
            <a:picLocks noChangeAspect="1" noChangeArrowheads="1"/>
          </p:cNvPicPr>
          <p:nvPr/>
        </p:nvPicPr>
        <p:blipFill>
          <a:blip r:embed="rId2" cstate="print">
            <a:lum bright="40000" contrast="20000"/>
          </a:blip>
          <a:srcRect/>
          <a:stretch>
            <a:fillRect/>
          </a:stretch>
        </p:blipFill>
        <p:spPr bwMode="auto">
          <a:xfrm>
            <a:off x="5364088" y="1761347"/>
            <a:ext cx="3612357" cy="4864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51520" y="116632"/>
            <a:ext cx="8229600" cy="1252728"/>
          </a:xfrm>
        </p:spPr>
        <p:txBody>
          <a:bodyPr>
            <a:normAutofit/>
          </a:bodyPr>
          <a:lstStyle/>
          <a:p>
            <a:r>
              <a:rPr lang="de-DE" sz="3600" smtClean="0"/>
              <a:t>Die Geschichte von Zachäus, dem Zöllner</a:t>
            </a:r>
            <a:br>
              <a:rPr lang="de-DE" sz="3600" smtClean="0"/>
            </a:br>
            <a:r>
              <a:rPr lang="de-DE" sz="3600" smtClean="0">
                <a:solidFill>
                  <a:schemeClr val="bg1"/>
                </a:solidFill>
              </a:rPr>
              <a:t>(Lukas 19, 1 - 10)</a:t>
            </a:r>
            <a:endParaRPr lang="de-DE" sz="3600">
              <a:solidFill>
                <a:schemeClr val="bg1"/>
              </a:solidFill>
            </a:endParaRPr>
          </a:p>
        </p:txBody>
      </p:sp>
      <p:sp>
        <p:nvSpPr>
          <p:cNvPr id="8" name="Inhaltsplatzhalter 2"/>
          <p:cNvSpPr>
            <a:spLocks noGrp="1"/>
          </p:cNvSpPr>
          <p:nvPr>
            <p:ph idx="1"/>
          </p:nvPr>
        </p:nvSpPr>
        <p:spPr>
          <a:xfrm>
            <a:off x="251520" y="1556792"/>
            <a:ext cx="8640960" cy="4870894"/>
          </a:xfrm>
        </p:spPr>
        <p:txBody>
          <a:bodyPr>
            <a:noAutofit/>
          </a:bodyPr>
          <a:lstStyle/>
          <a:p>
            <a:pPr marL="0" indent="0">
              <a:buNone/>
            </a:pPr>
            <a:r>
              <a:rPr lang="de-DE" sz="2800" i="1" smtClean="0"/>
              <a:t>Und als sie es sahen, murrten alle und sagten: Er ist eingekehrt, um bei einem sündigen Mann zu herbergen. Zachäus aber stand und sprach zu dem Herrn: Siehe, Herr, die Hälfte meiner Güter gebe ich den Armen, und wenn ich von jemand etwas durch falsche Anklage genommen habe, so erstatte ich es vierfach. Jesus aber sprach zu ihm: Heute ist diesem Haus Heil widerfahren, </a:t>
            </a:r>
            <a:br>
              <a:rPr lang="de-DE" sz="2800" i="1" smtClean="0"/>
            </a:br>
            <a:r>
              <a:rPr lang="de-DE" sz="2800" i="1" smtClean="0"/>
              <a:t>weil auch er ein Sohn Abrahams </a:t>
            </a:r>
            <a:br>
              <a:rPr lang="de-DE" sz="2800" i="1" smtClean="0"/>
            </a:br>
            <a:r>
              <a:rPr lang="de-DE" sz="2800" i="1" smtClean="0"/>
              <a:t>ist; denn der Sohn des Menschen</a:t>
            </a:r>
            <a:br>
              <a:rPr lang="de-DE" sz="2800" i="1" smtClean="0"/>
            </a:br>
            <a:r>
              <a:rPr lang="de-DE" sz="2800" i="1" smtClean="0"/>
              <a:t>ist gekommen, zu suchen und zu </a:t>
            </a:r>
            <a:br>
              <a:rPr lang="de-DE" sz="2800" i="1" smtClean="0"/>
            </a:br>
            <a:r>
              <a:rPr lang="de-DE" sz="2800" i="1" smtClean="0"/>
              <a:t>erretten, was verloren ist.“</a:t>
            </a:r>
            <a:endParaRPr lang="de-DE" sz="2800" smtClean="0"/>
          </a:p>
          <a:p>
            <a:pPr marL="0" lvl="0" indent="0">
              <a:buNone/>
            </a:pPr>
            <a:endParaRPr lang="de-DE" sz="2800" smtClean="0"/>
          </a:p>
          <a:p>
            <a:endParaRPr lang="de-DE" sz="2800" smtClean="0"/>
          </a:p>
        </p:txBody>
      </p:sp>
      <p:pic>
        <p:nvPicPr>
          <p:cNvPr id="23554" name="Picture 2" descr="http://kuendigs.ch/images/bild-3-der-reiche-verteilt-die-talente.jpg"/>
          <p:cNvPicPr>
            <a:picLocks noChangeAspect="1" noChangeArrowheads="1"/>
          </p:cNvPicPr>
          <p:nvPr/>
        </p:nvPicPr>
        <p:blipFill>
          <a:blip r:embed="rId2" cstate="print"/>
          <a:srcRect/>
          <a:stretch>
            <a:fillRect/>
          </a:stretch>
        </p:blipFill>
        <p:spPr bwMode="auto">
          <a:xfrm>
            <a:off x="5395620" y="4221882"/>
            <a:ext cx="3707379" cy="2589372"/>
          </a:xfrm>
          <a:prstGeom prst="rect">
            <a:avLst/>
          </a:prstGeom>
          <a:noFill/>
        </p:spPr>
      </p:pic>
      <p:sp>
        <p:nvSpPr>
          <p:cNvPr id="5" name="Rechteck 4"/>
          <p:cNvSpPr/>
          <p:nvPr/>
        </p:nvSpPr>
        <p:spPr>
          <a:xfrm>
            <a:off x="0" y="6581001"/>
            <a:ext cx="1626086" cy="276999"/>
          </a:xfrm>
          <a:prstGeom prst="rect">
            <a:avLst/>
          </a:prstGeom>
        </p:spPr>
        <p:txBody>
          <a:bodyPr wrap="none">
            <a:spAutoFit/>
          </a:bodyPr>
          <a:lstStyle/>
          <a:p>
            <a:r>
              <a:rPr lang="de-DE" sz="1200" smtClean="0">
                <a:solidFill>
                  <a:sysClr val="windowText" lastClr="000000"/>
                </a:solidFill>
              </a:rPr>
              <a:t>Bild: www.kuendigs.ch</a:t>
            </a:r>
            <a:endParaRPr lang="de-DE" sz="1200">
              <a:solidFill>
                <a:sysClr val="windowText" lastClr="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51520" y="116632"/>
            <a:ext cx="8352928" cy="1252728"/>
          </a:xfrm>
        </p:spPr>
        <p:txBody>
          <a:bodyPr/>
          <a:lstStyle/>
          <a:p>
            <a:r>
              <a:rPr lang="de-DE" sz="3300" smtClean="0"/>
              <a:t>Welche Auswirkungen hat die Gemeinschaft mit Jesus?</a:t>
            </a:r>
            <a:endParaRPr lang="de-DE" sz="3300"/>
          </a:p>
        </p:txBody>
      </p:sp>
      <p:sp>
        <p:nvSpPr>
          <p:cNvPr id="9" name="Inhaltsplatzhalter 2"/>
          <p:cNvSpPr>
            <a:spLocks noGrp="1"/>
          </p:cNvSpPr>
          <p:nvPr>
            <p:ph idx="1"/>
          </p:nvPr>
        </p:nvSpPr>
        <p:spPr>
          <a:xfrm>
            <a:off x="179512" y="1772816"/>
            <a:ext cx="8712968" cy="4870894"/>
          </a:xfrm>
        </p:spPr>
        <p:txBody>
          <a:bodyPr>
            <a:noAutofit/>
          </a:bodyPr>
          <a:lstStyle/>
          <a:p>
            <a:pPr lvl="0" hangingPunct="0">
              <a:spcAft>
                <a:spcPts val="1200"/>
              </a:spcAft>
            </a:pPr>
            <a:r>
              <a:rPr lang="de-DE" sz="3600" smtClean="0"/>
              <a:t>Er hilft uns, andere (Sehn-)Süchte loszulassen! </a:t>
            </a:r>
          </a:p>
          <a:p>
            <a:pPr lvl="0" hangingPunct="0">
              <a:spcAft>
                <a:spcPts val="1200"/>
              </a:spcAft>
            </a:pPr>
            <a:r>
              <a:rPr lang="de-DE" sz="3600" smtClean="0"/>
              <a:t>Er macht uns fähig, zu lieben und Andere zu beschenken!</a:t>
            </a:r>
          </a:p>
          <a:p>
            <a:pPr>
              <a:spcAft>
                <a:spcPts val="1200"/>
              </a:spcAft>
            </a:pPr>
            <a:r>
              <a:rPr lang="de-DE" sz="3600" smtClean="0"/>
              <a:t>Er lässt eine Abneigung </a:t>
            </a:r>
            <a:br>
              <a:rPr lang="de-DE" sz="3600" smtClean="0"/>
            </a:br>
            <a:r>
              <a:rPr lang="de-DE" sz="3600" smtClean="0"/>
              <a:t>gegen Böses in uns </a:t>
            </a:r>
            <a:br>
              <a:rPr lang="de-DE" sz="3600" smtClean="0"/>
            </a:br>
            <a:r>
              <a:rPr lang="de-DE" sz="3600" smtClean="0"/>
              <a:t>wachsen!</a:t>
            </a:r>
          </a:p>
        </p:txBody>
      </p:sp>
      <p:pic>
        <p:nvPicPr>
          <p:cNvPr id="8" name="Picture 2" descr="http://kuendigs.ch/images/bild-3-der-reiche-verteilt-die-talente.jpg"/>
          <p:cNvPicPr>
            <a:picLocks noChangeAspect="1" noChangeArrowheads="1"/>
          </p:cNvPicPr>
          <p:nvPr/>
        </p:nvPicPr>
        <p:blipFill>
          <a:blip r:embed="rId2" cstate="print"/>
          <a:srcRect/>
          <a:stretch>
            <a:fillRect/>
          </a:stretch>
        </p:blipFill>
        <p:spPr bwMode="auto">
          <a:xfrm>
            <a:off x="5411386" y="4221882"/>
            <a:ext cx="3707379" cy="2589372"/>
          </a:xfrm>
          <a:prstGeom prst="rect">
            <a:avLst/>
          </a:prstGeom>
          <a:noFill/>
        </p:spPr>
      </p:pic>
      <p:sp>
        <p:nvSpPr>
          <p:cNvPr id="12" name="Rechteck 11"/>
          <p:cNvSpPr/>
          <p:nvPr/>
        </p:nvSpPr>
        <p:spPr>
          <a:xfrm>
            <a:off x="0" y="6581001"/>
            <a:ext cx="1626086" cy="276999"/>
          </a:xfrm>
          <a:prstGeom prst="rect">
            <a:avLst/>
          </a:prstGeom>
        </p:spPr>
        <p:txBody>
          <a:bodyPr wrap="none">
            <a:spAutoFit/>
          </a:bodyPr>
          <a:lstStyle/>
          <a:p>
            <a:r>
              <a:rPr lang="de-DE" sz="1200" smtClean="0">
                <a:solidFill>
                  <a:sysClr val="windowText" lastClr="000000"/>
                </a:solidFill>
              </a:rPr>
              <a:t>Bild: www.kuendigs.ch</a:t>
            </a:r>
            <a:endParaRPr lang="de-DE" sz="120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uendigs.ch/images/4.tagvolkv.hinten3.jpg"/>
          <p:cNvPicPr>
            <a:picLocks noChangeAspect="1" noChangeArrowheads="1"/>
          </p:cNvPicPr>
          <p:nvPr/>
        </p:nvPicPr>
        <p:blipFill>
          <a:blip r:embed="rId2" cstate="print"/>
          <a:srcRect/>
          <a:stretch>
            <a:fillRect/>
          </a:stretch>
        </p:blipFill>
        <p:spPr bwMode="auto">
          <a:xfrm>
            <a:off x="5309394" y="4005064"/>
            <a:ext cx="3799109" cy="2808312"/>
          </a:xfrm>
          <a:prstGeom prst="rect">
            <a:avLst/>
          </a:prstGeom>
          <a:noFill/>
        </p:spPr>
      </p:pic>
      <p:sp>
        <p:nvSpPr>
          <p:cNvPr id="5" name="Rechteck 4"/>
          <p:cNvSpPr/>
          <p:nvPr/>
        </p:nvSpPr>
        <p:spPr>
          <a:xfrm>
            <a:off x="0" y="6581001"/>
            <a:ext cx="1626086" cy="276999"/>
          </a:xfrm>
          <a:prstGeom prst="rect">
            <a:avLst/>
          </a:prstGeom>
        </p:spPr>
        <p:txBody>
          <a:bodyPr wrap="none">
            <a:spAutoFit/>
          </a:bodyPr>
          <a:lstStyle/>
          <a:p>
            <a:r>
              <a:rPr lang="de-DE" sz="1200" smtClean="0">
                <a:solidFill>
                  <a:sysClr val="windowText" lastClr="000000"/>
                </a:solidFill>
              </a:rPr>
              <a:t>Bild: www.kuendigs.ch</a:t>
            </a:r>
            <a:endParaRPr lang="de-DE" sz="1200">
              <a:solidFill>
                <a:sysClr val="windowText" lastClr="000000"/>
              </a:solidFill>
            </a:endParaRPr>
          </a:p>
        </p:txBody>
      </p:sp>
      <p:sp>
        <p:nvSpPr>
          <p:cNvPr id="7" name="Titel 1"/>
          <p:cNvSpPr>
            <a:spLocks noGrp="1"/>
          </p:cNvSpPr>
          <p:nvPr>
            <p:ph type="title"/>
          </p:nvPr>
        </p:nvSpPr>
        <p:spPr>
          <a:xfrm>
            <a:off x="251520" y="116632"/>
            <a:ext cx="8892480" cy="1252728"/>
          </a:xfrm>
        </p:spPr>
        <p:txBody>
          <a:bodyPr>
            <a:normAutofit/>
          </a:bodyPr>
          <a:lstStyle/>
          <a:p>
            <a:r>
              <a:rPr lang="de-DE" sz="3400" b="0" smtClean="0">
                <a:ln w="18415" cmpd="sng">
                  <a:solidFill>
                    <a:srgbClr val="FFFFFF"/>
                  </a:solidFill>
                  <a:prstDash val="solid"/>
                </a:ln>
                <a:solidFill>
                  <a:srgbClr val="FFFFFF"/>
                </a:solidFill>
                <a:effectLst>
                  <a:outerShdw blurRad="63500" dir="3600000" algn="tl" rotWithShape="0">
                    <a:srgbClr val="000000">
                      <a:alpha val="70000"/>
                    </a:srgbClr>
                  </a:outerShdw>
                </a:effectLst>
              </a:rPr>
              <a:t>Die Volksmenge:</a:t>
            </a:r>
            <a:r>
              <a:rPr lang="de-DE" sz="3400" smtClean="0"/>
              <a:t/>
            </a:r>
            <a:br>
              <a:rPr lang="de-DE" sz="3400" smtClean="0"/>
            </a:br>
            <a:r>
              <a:rPr lang="de-DE" sz="3400" smtClean="0"/>
              <a:t>Was will sich zwischen uns und Jesus stellen?</a:t>
            </a:r>
            <a:endParaRPr lang="de-DE" sz="3400"/>
          </a:p>
        </p:txBody>
      </p:sp>
      <p:sp>
        <p:nvSpPr>
          <p:cNvPr id="9" name="Inhaltsplatzhalter 2"/>
          <p:cNvSpPr>
            <a:spLocks noGrp="1"/>
          </p:cNvSpPr>
          <p:nvPr>
            <p:ph idx="1"/>
          </p:nvPr>
        </p:nvSpPr>
        <p:spPr>
          <a:xfrm>
            <a:off x="179512" y="1628800"/>
            <a:ext cx="8964488" cy="4870894"/>
          </a:xfrm>
        </p:spPr>
        <p:txBody>
          <a:bodyPr>
            <a:noAutofit/>
          </a:bodyPr>
          <a:lstStyle/>
          <a:p>
            <a:pPr marL="536575" indent="-417513">
              <a:spcAft>
                <a:spcPts val="1200"/>
              </a:spcAft>
            </a:pPr>
            <a:r>
              <a:rPr lang="de-DE" sz="4000" smtClean="0"/>
              <a:t>Alltagsstress, Hektik und Ablenkung</a:t>
            </a:r>
          </a:p>
          <a:p>
            <a:pPr marL="536575" lvl="0" indent="-417513" hangingPunct="0">
              <a:spcAft>
                <a:spcPts val="1200"/>
              </a:spcAft>
            </a:pPr>
            <a:r>
              <a:rPr lang="de-DE" sz="4000" smtClean="0"/>
              <a:t>Schuld</a:t>
            </a:r>
          </a:p>
          <a:p>
            <a:pPr marL="536575" indent="-417513">
              <a:spcAft>
                <a:spcPts val="1200"/>
              </a:spcAft>
            </a:pPr>
            <a:r>
              <a:rPr lang="de-DE" sz="4000" smtClean="0"/>
              <a:t>Falsches Gottesbild / Angst vor Ablehnung</a:t>
            </a:r>
          </a:p>
          <a:p>
            <a:pPr marL="536575" indent="-417513">
              <a:spcAft>
                <a:spcPts val="1200"/>
              </a:spcAft>
            </a:pPr>
            <a:r>
              <a:rPr lang="de-DE" sz="4000" b="1" smtClean="0"/>
              <a:t>…</a:t>
            </a:r>
          </a:p>
          <a:p>
            <a:pPr marL="125413" indent="-6350">
              <a:spcAft>
                <a:spcPts val="1200"/>
              </a:spcAft>
              <a:buNone/>
            </a:pPr>
            <a:r>
              <a:rPr lang="de-DE" sz="4000" smtClean="0"/>
              <a:t>Was ist Ihre persönliche </a:t>
            </a:r>
            <a:br>
              <a:rPr lang="de-DE" sz="4000" smtClean="0"/>
            </a:br>
            <a:r>
              <a:rPr lang="de-DE" sz="4000" smtClean="0"/>
              <a:t>„Volksmenge“?</a:t>
            </a:r>
          </a:p>
          <a:p>
            <a:pPr lvl="0"/>
            <a:endParaRPr lang="de-DE" sz="4000" smtClean="0"/>
          </a:p>
          <a:p>
            <a:endParaRPr lang="de-DE" sz="4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251520" y="116632"/>
            <a:ext cx="8892480" cy="1252728"/>
          </a:xfrm>
        </p:spPr>
        <p:txBody>
          <a:bodyPr>
            <a:normAutofit/>
          </a:bodyPr>
          <a:lstStyle/>
          <a:p>
            <a:r>
              <a:rPr lang="de-DE" sz="3400" b="0" smtClean="0">
                <a:ln w="18415" cmpd="sng">
                  <a:solidFill>
                    <a:srgbClr val="FFFFFF"/>
                  </a:solidFill>
                  <a:prstDash val="solid"/>
                </a:ln>
                <a:solidFill>
                  <a:srgbClr val="FFFFFF"/>
                </a:solidFill>
                <a:effectLst>
                  <a:outerShdw blurRad="63500" dir="3600000" algn="tl" rotWithShape="0">
                    <a:srgbClr val="000000">
                      <a:alpha val="70000"/>
                    </a:srgbClr>
                  </a:outerShdw>
                </a:effectLst>
              </a:rPr>
              <a:t>Der Baum:</a:t>
            </a:r>
            <a:r>
              <a:rPr lang="de-DE" sz="3400" smtClean="0"/>
              <a:t/>
            </a:r>
            <a:br>
              <a:rPr lang="de-DE" sz="3400" smtClean="0"/>
            </a:br>
            <a:r>
              <a:rPr lang="de-DE" sz="3400" smtClean="0"/>
              <a:t>Was kann uns den Blick auf Jesus freimachen?</a:t>
            </a:r>
            <a:endParaRPr lang="de-DE" sz="3400"/>
          </a:p>
        </p:txBody>
      </p:sp>
      <p:sp>
        <p:nvSpPr>
          <p:cNvPr id="9" name="Inhaltsplatzhalter 2"/>
          <p:cNvSpPr>
            <a:spLocks noGrp="1"/>
          </p:cNvSpPr>
          <p:nvPr>
            <p:ph idx="1"/>
          </p:nvPr>
        </p:nvSpPr>
        <p:spPr>
          <a:xfrm>
            <a:off x="288032" y="1388066"/>
            <a:ext cx="8855968" cy="5469934"/>
          </a:xfrm>
        </p:spPr>
        <p:txBody>
          <a:bodyPr>
            <a:noAutofit/>
          </a:bodyPr>
          <a:lstStyle/>
          <a:p>
            <a:pPr marL="361950" lvl="0" indent="-361950" hangingPunct="0">
              <a:spcAft>
                <a:spcPts val="600"/>
              </a:spcAft>
            </a:pPr>
            <a:r>
              <a:rPr lang="de-DE" smtClean="0"/>
              <a:t>Spazieren gehen und Beten</a:t>
            </a:r>
            <a:endParaRPr lang="de-DE" smtClean="0"/>
          </a:p>
          <a:p>
            <a:pPr marL="361950" lvl="0" indent="-361950" hangingPunct="0">
              <a:spcAft>
                <a:spcPts val="600"/>
              </a:spcAft>
            </a:pPr>
            <a:r>
              <a:rPr lang="de-DE" smtClean="0"/>
              <a:t>Treffen mit anderen Christen / Gottesdienste / Gebetstreffen</a:t>
            </a:r>
          </a:p>
          <a:p>
            <a:pPr marL="361950" lvl="0" indent="-361950" hangingPunct="0">
              <a:spcAft>
                <a:spcPts val="600"/>
              </a:spcAft>
            </a:pPr>
            <a:r>
              <a:rPr lang="de-DE" smtClean="0"/>
              <a:t>Lobpreislieder hören und  </a:t>
            </a:r>
            <a:r>
              <a:rPr lang="de-DE" smtClean="0"/>
              <a:t>singen </a:t>
            </a:r>
            <a:r>
              <a:rPr lang="de-DE" smtClean="0"/>
              <a:t/>
            </a:r>
            <a:br>
              <a:rPr lang="de-DE" smtClean="0"/>
            </a:br>
            <a:r>
              <a:rPr lang="de-DE" smtClean="0"/>
              <a:t>beim Autofahren </a:t>
            </a:r>
            <a:r>
              <a:rPr lang="de-DE" smtClean="0"/>
              <a:t>oder </a:t>
            </a:r>
            <a:r>
              <a:rPr lang="de-DE" smtClean="0"/>
              <a:t>Abspülen</a:t>
            </a:r>
          </a:p>
          <a:p>
            <a:pPr marL="361950" lvl="0" indent="-361950" hangingPunct="0">
              <a:spcAft>
                <a:spcPts val="600"/>
              </a:spcAft>
            </a:pPr>
            <a:r>
              <a:rPr lang="de-DE" smtClean="0"/>
              <a:t>„Treffpunkt mit Gott“ einrichten</a:t>
            </a:r>
            <a:endParaRPr lang="de-DE" smtClean="0"/>
          </a:p>
          <a:p>
            <a:pPr marL="361950" lvl="0" indent="-361950" hangingPunct="0">
              <a:spcAft>
                <a:spcPts val="600"/>
              </a:spcAft>
            </a:pPr>
            <a:r>
              <a:rPr lang="de-DE" smtClean="0"/>
              <a:t>„Stille Zeit“ machen</a:t>
            </a:r>
            <a:endParaRPr lang="de-DE" smtClean="0"/>
          </a:p>
          <a:p>
            <a:pPr marL="361950" lvl="0" indent="-361950" hangingPunct="0">
              <a:spcAft>
                <a:spcPts val="600"/>
              </a:spcAft>
            </a:pPr>
            <a:r>
              <a:rPr lang="de-DE" smtClean="0"/>
              <a:t>Eine </a:t>
            </a:r>
            <a:r>
              <a:rPr lang="de-DE" smtClean="0"/>
              <a:t>Predigt-CD </a:t>
            </a:r>
            <a:r>
              <a:rPr lang="de-DE" smtClean="0"/>
              <a:t>oder christliches</a:t>
            </a:r>
            <a:br>
              <a:rPr lang="de-DE" smtClean="0"/>
            </a:br>
            <a:r>
              <a:rPr lang="de-DE" smtClean="0"/>
              <a:t>Hörbuch oder Hörbibel </a:t>
            </a:r>
            <a:r>
              <a:rPr lang="de-DE" smtClean="0"/>
              <a:t>hören</a:t>
            </a:r>
          </a:p>
          <a:p>
            <a:pPr marL="361950" lvl="0" indent="-361950" hangingPunct="0">
              <a:spcAft>
                <a:spcPts val="600"/>
              </a:spcAft>
            </a:pPr>
            <a:r>
              <a:rPr lang="de-DE" smtClean="0"/>
              <a:t>... ???</a:t>
            </a:r>
          </a:p>
          <a:p>
            <a:endParaRPr lang="de-DE" smtClean="0"/>
          </a:p>
        </p:txBody>
      </p:sp>
      <p:pic>
        <p:nvPicPr>
          <p:cNvPr id="6" name="Picture 2"/>
          <p:cNvPicPr>
            <a:picLocks noChangeAspect="1" noChangeArrowheads="1"/>
          </p:cNvPicPr>
          <p:nvPr/>
        </p:nvPicPr>
        <p:blipFill>
          <a:blip r:embed="rId2" cstate="print">
            <a:lum bright="20000" contrast="20000"/>
          </a:blip>
          <a:srcRect/>
          <a:stretch>
            <a:fillRect/>
          </a:stretch>
        </p:blipFill>
        <p:spPr bwMode="auto">
          <a:xfrm>
            <a:off x="6516217" y="3342400"/>
            <a:ext cx="2520280" cy="33938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up)">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up)">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up)">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up)">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up)">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wipe(up)">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kuendigs.ch/images/vaterundsohnsw.jpg"/>
          <p:cNvPicPr>
            <a:picLocks noChangeAspect="1" noChangeArrowheads="1"/>
          </p:cNvPicPr>
          <p:nvPr/>
        </p:nvPicPr>
        <p:blipFill>
          <a:blip r:embed="rId2" cstate="print"/>
          <a:srcRect/>
          <a:stretch>
            <a:fillRect/>
          </a:stretch>
        </p:blipFill>
        <p:spPr bwMode="auto">
          <a:xfrm>
            <a:off x="5510227" y="1920796"/>
            <a:ext cx="3491880" cy="4676556"/>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755576" y="3284984"/>
            <a:ext cx="3960440" cy="2977476"/>
          </a:xfrm>
          <a:prstGeom prst="rect">
            <a:avLst/>
          </a:prstGeom>
          <a:noFill/>
          <a:ln w="9525">
            <a:noFill/>
            <a:miter lim="800000"/>
            <a:headEnd/>
            <a:tailEnd/>
          </a:ln>
        </p:spPr>
      </p:pic>
      <p:sp>
        <p:nvSpPr>
          <p:cNvPr id="7" name="Titel 1"/>
          <p:cNvSpPr>
            <a:spLocks noGrp="1"/>
          </p:cNvSpPr>
          <p:nvPr>
            <p:ph type="title"/>
          </p:nvPr>
        </p:nvSpPr>
        <p:spPr>
          <a:xfrm>
            <a:off x="251520" y="116632"/>
            <a:ext cx="8496944" cy="1252728"/>
          </a:xfrm>
        </p:spPr>
        <p:txBody>
          <a:bodyPr>
            <a:normAutofit/>
          </a:bodyPr>
          <a:lstStyle/>
          <a:p>
            <a:r>
              <a:rPr lang="de-DE" sz="3600" smtClean="0"/>
              <a:t>Wie Gott uns hilft, mit ihm Gemeinschaft zu haben</a:t>
            </a:r>
            <a:endParaRPr lang="de-DE" sz="3600"/>
          </a:p>
        </p:txBody>
      </p:sp>
      <p:sp>
        <p:nvSpPr>
          <p:cNvPr id="6" name="Inhaltsplatzhalter 2"/>
          <p:cNvSpPr>
            <a:spLocks noGrp="1"/>
          </p:cNvSpPr>
          <p:nvPr>
            <p:ph idx="1"/>
          </p:nvPr>
        </p:nvSpPr>
        <p:spPr>
          <a:xfrm>
            <a:off x="107504" y="1628800"/>
            <a:ext cx="8964488" cy="4870894"/>
          </a:xfrm>
        </p:spPr>
        <p:txBody>
          <a:bodyPr>
            <a:noAutofit/>
          </a:bodyPr>
          <a:lstStyle/>
          <a:p>
            <a:pPr marL="536575" indent="-417513">
              <a:spcAft>
                <a:spcPts val="1200"/>
              </a:spcAft>
            </a:pPr>
            <a:r>
              <a:rPr lang="de-DE" sz="4000" smtClean="0"/>
              <a:t>Der Heilige Geist</a:t>
            </a:r>
          </a:p>
          <a:p>
            <a:pPr marL="536575" indent="-417513">
              <a:spcAft>
                <a:spcPts val="1200"/>
              </a:spcAft>
            </a:pPr>
            <a:r>
              <a:rPr lang="de-DE" sz="4000" smtClean="0"/>
              <a:t>Er kommt uns entgegen!</a:t>
            </a:r>
          </a:p>
          <a:p>
            <a:pPr lvl="0"/>
            <a:endParaRPr lang="de-DE" sz="4000" smtClean="0"/>
          </a:p>
          <a:p>
            <a:endParaRPr lang="de-DE" sz="4000" smtClean="0"/>
          </a:p>
        </p:txBody>
      </p:sp>
      <p:sp>
        <p:nvSpPr>
          <p:cNvPr id="8" name="Rechteck 7"/>
          <p:cNvSpPr/>
          <p:nvPr/>
        </p:nvSpPr>
        <p:spPr>
          <a:xfrm>
            <a:off x="0" y="6581001"/>
            <a:ext cx="1754326" cy="276999"/>
          </a:xfrm>
          <a:prstGeom prst="rect">
            <a:avLst/>
          </a:prstGeom>
        </p:spPr>
        <p:txBody>
          <a:bodyPr wrap="none">
            <a:spAutoFit/>
          </a:bodyPr>
          <a:lstStyle/>
          <a:p>
            <a:r>
              <a:rPr lang="de-DE" sz="1200" smtClean="0">
                <a:solidFill>
                  <a:sysClr val="windowText" lastClr="000000"/>
                </a:solidFill>
              </a:rPr>
              <a:t>Bilder: www.kuendigs.ch</a:t>
            </a:r>
            <a:endParaRPr lang="de-DE" sz="1200">
              <a:solidFill>
                <a:sysClr val="windowText" lastClr="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fade">
                                      <p:cBhvr>
                                        <p:cTn id="10" dur="1000"/>
                                        <p:tgtEl>
                                          <p:spTgt spid="40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Effect transition="in" filter="fade">
                                      <p:cBhvr>
                                        <p:cTn id="2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0</TotalTime>
  <Words>379</Words>
  <Application>Microsoft Office PowerPoint</Application>
  <PresentationFormat>Bildschirmpräsentation (4:3)</PresentationFormat>
  <Paragraphs>39</Paragraphs>
  <Slides>9</Slides>
  <Notes>1</Notes>
  <HiddenSlides>0</HiddenSlides>
  <MMClips>0</MMClips>
  <ScaleCrop>false</ScaleCrop>
  <HeadingPairs>
    <vt:vector size="4" baseType="variant">
      <vt:variant>
        <vt:lpstr>Design</vt:lpstr>
      </vt:variant>
      <vt:variant>
        <vt:i4>1</vt:i4>
      </vt:variant>
      <vt:variant>
        <vt:lpstr>Folientitel</vt:lpstr>
      </vt:variant>
      <vt:variant>
        <vt:i4>9</vt:i4>
      </vt:variant>
    </vt:vector>
  </HeadingPairs>
  <TitlesOfParts>
    <vt:vector size="10" baseType="lpstr">
      <vt:lpstr>Modul</vt:lpstr>
      <vt:lpstr>Beziehung mit Jesus im Alltag leben</vt:lpstr>
      <vt:lpstr>Eine enge Beziehung mit Jesus ist die Grundlage unseres Glaubens</vt:lpstr>
      <vt:lpstr>Die Geschichte von Zachäus, dem Zöllner (Lukas 19, 1 - 10)</vt:lpstr>
      <vt:lpstr>Die Geschichte von Zachäus, dem Zöllner (Lukas 19, 1 - 10)</vt:lpstr>
      <vt:lpstr>Die Geschichte von Zachäus, dem Zöllner (Lukas 19, 1 - 10)</vt:lpstr>
      <vt:lpstr>Welche Auswirkungen hat die Gemeinschaft mit Jesus?</vt:lpstr>
      <vt:lpstr>Die Volksmenge: Was will sich zwischen uns und Jesus stellen?</vt:lpstr>
      <vt:lpstr>Der Baum: Was kann uns den Blick auf Jesus freimachen?</vt:lpstr>
      <vt:lpstr>Wie Gott uns hilft, mit ihm Gemeinschaft zu haben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gehe ich mit Midlife Fragen um?</dc:title>
  <dc:creator>Administrator</dc:creator>
  <cp:lastModifiedBy>Markus Till</cp:lastModifiedBy>
  <cp:revision>101</cp:revision>
  <dcterms:created xsi:type="dcterms:W3CDTF">2012-08-06T09:35:38Z</dcterms:created>
  <dcterms:modified xsi:type="dcterms:W3CDTF">2014-05-02T15:03:52Z</dcterms:modified>
</cp:coreProperties>
</file>