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sldIdLst>
    <p:sldId id="324" r:id="rId2"/>
    <p:sldId id="257" r:id="rId3"/>
    <p:sldId id="319" r:id="rId4"/>
    <p:sldId id="325" r:id="rId5"/>
    <p:sldId id="351" r:id="rId6"/>
    <p:sldId id="353" r:id="rId7"/>
    <p:sldId id="330" r:id="rId8"/>
    <p:sldId id="331" r:id="rId9"/>
    <p:sldId id="352" r:id="rId10"/>
    <p:sldId id="350" r:id="rId11"/>
    <p:sldId id="259" r:id="rId12"/>
    <p:sldId id="328" r:id="rId13"/>
    <p:sldId id="344" r:id="rId14"/>
    <p:sldId id="343" r:id="rId15"/>
    <p:sldId id="345" r:id="rId16"/>
    <p:sldId id="326" r:id="rId17"/>
    <p:sldId id="262" r:id="rId18"/>
    <p:sldId id="280"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BD97"/>
    <a:srgbClr val="FFFFFF"/>
    <a:srgbClr val="39D4F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671" autoAdjust="0"/>
  </p:normalViewPr>
  <p:slideViewPr>
    <p:cSldViewPr>
      <p:cViewPr>
        <p:scale>
          <a:sx n="50" d="100"/>
          <a:sy n="50" d="100"/>
        </p:scale>
        <p:origin x="-1002" y="-450"/>
      </p:cViewPr>
      <p:guideLst>
        <p:guide orient="horz" pos="2160"/>
        <p:guide pos="2880"/>
      </p:guideLst>
    </p:cSldViewPr>
  </p:slideViewPr>
  <p:outlineViewPr>
    <p:cViewPr>
      <p:scale>
        <a:sx n="33" d="100"/>
        <a:sy n="33" d="100"/>
      </p:scale>
      <p:origin x="42" y="2256"/>
    </p:cViewPr>
  </p:outlineViewPr>
  <p:notesTextViewPr>
    <p:cViewPr>
      <p:scale>
        <a:sx n="100" d="100"/>
        <a:sy n="100" d="100"/>
      </p:scale>
      <p:origin x="0" y="0"/>
    </p:cViewPr>
  </p:notesTextViewPr>
  <p:sorterViewPr>
    <p:cViewPr>
      <p:scale>
        <a:sx n="66" d="100"/>
        <a:sy n="66" d="100"/>
      </p:scale>
      <p:origin x="0" y="235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2941C0-BE9C-4030-BFA9-58242A8D4508}" type="datetimeFigureOut">
              <a:rPr lang="de-DE" smtClean="0"/>
              <a:pPr/>
              <a:t>01.05.2014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2187-E171-40E5-AD89-14BAFBA246E0}"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0"/>
            <a:ext cx="9143999" cy="558924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de-DE" smtClean="0"/>
              <a:t>Titelmasterformat durch Klicken bearbeiten</a:t>
            </a:r>
            <a:endParaRPr kumimoji="0" lang="en-US"/>
          </a:p>
        </p:txBody>
      </p:sp>
      <p:sp>
        <p:nvSpPr>
          <p:cNvPr id="3" name="Unt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a:p>
        </p:txBody>
      </p:sp>
      <p:sp>
        <p:nvSpPr>
          <p:cNvPr id="4" name="Datumsplatzhalter 3"/>
          <p:cNvSpPr>
            <a:spLocks noGrp="1"/>
          </p:cNvSpPr>
          <p:nvPr>
            <p:ph type="dt" sz="half" idx="10"/>
          </p:nvPr>
        </p:nvSpPr>
        <p:spPr/>
        <p:txBody>
          <a:bodyPr/>
          <a:lstStyle/>
          <a:p>
            <a:fld id="{75568E17-46C5-496B-BD15-D09633009A16}" type="datetimeFigureOut">
              <a:rPr lang="de-DE" smtClean="0"/>
              <a:pPr/>
              <a:t>01.05.2014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BE8759C-4705-495F-9A64-15D4A738152C}" type="slidenum">
              <a:rPr lang="de-DE" smtClean="0"/>
              <a:pPr/>
              <a:t>‹Nr.›</a:t>
            </a:fld>
            <a:endParaRPr lang="de-DE"/>
          </a:p>
        </p:txBody>
      </p:sp>
      <p:sp>
        <p:nvSpPr>
          <p:cNvPr id="10" name="Rechteck 9"/>
          <p:cNvSpPr/>
          <p:nvPr/>
        </p:nvSpPr>
        <p:spPr bwMode="invGray">
          <a:xfrm>
            <a:off x="0" y="5615528"/>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75568E17-46C5-496B-BD15-D09633009A16}" type="datetimeFigureOut">
              <a:rPr lang="de-DE" smtClean="0"/>
              <a:pPr/>
              <a:t>01.05.2014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BE8759C-4705-495F-9A64-15D4A738152C}"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9" name="Rechtec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htec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kaler Titel 1"/>
          <p:cNvSpPr>
            <a:spLocks noGrp="1"/>
          </p:cNvSpPr>
          <p:nvPr>
            <p:ph type="title" orient="vert"/>
          </p:nvPr>
        </p:nvSpPr>
        <p:spPr>
          <a:xfrm>
            <a:off x="6781800" y="274640"/>
            <a:ext cx="1905000" cy="5851525"/>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304800"/>
            <a:ext cx="6019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75568E17-46C5-496B-BD15-D09633009A16}" type="datetimeFigureOut">
              <a:rPr lang="de-DE" smtClean="0"/>
              <a:pPr/>
              <a:t>01.05.2014</a:t>
            </a:fld>
            <a:endParaRPr lang="de-DE"/>
          </a:p>
        </p:txBody>
      </p:sp>
      <p:sp>
        <p:nvSpPr>
          <p:cNvPr id="5" name="Fußzeilenplatzhalter 4"/>
          <p:cNvSpPr>
            <a:spLocks noGrp="1"/>
          </p:cNvSpPr>
          <p:nvPr>
            <p:ph type="ftr" sz="quarter" idx="11"/>
          </p:nvPr>
        </p:nvSpPr>
        <p:spPr>
          <a:xfrm>
            <a:off x="2640597" y="6377459"/>
            <a:ext cx="3836404" cy="365125"/>
          </a:xfrm>
        </p:spPr>
        <p:txBody>
          <a:bodyPr/>
          <a:lstStyle/>
          <a:p>
            <a:endParaRPr lang="de-DE"/>
          </a:p>
        </p:txBody>
      </p:sp>
      <p:sp>
        <p:nvSpPr>
          <p:cNvPr id="6" name="Foliennummernplatzhalter 5"/>
          <p:cNvSpPr>
            <a:spLocks noGrp="1"/>
          </p:cNvSpPr>
          <p:nvPr>
            <p:ph type="sldNum" sz="quarter" idx="12"/>
          </p:nvPr>
        </p:nvSpPr>
        <p:spPr/>
        <p:txBody>
          <a:bodyPr/>
          <a:lstStyle/>
          <a:p>
            <a:fld id="{3BE8759C-4705-495F-9A64-15D4A738152C}"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75568E17-46C5-496B-BD15-D09633009A16}" type="datetimeFigureOut">
              <a:rPr lang="de-DE" smtClean="0"/>
              <a:pPr/>
              <a:t>01.05.2014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BE8759C-4705-495F-9A64-15D4A738152C}"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htec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75568E17-46C5-496B-BD15-D09633009A16}" type="datetimeFigureOut">
              <a:rPr lang="de-DE" smtClean="0"/>
              <a:pPr/>
              <a:t>01.05.2014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BE8759C-4705-495F-9A64-15D4A738152C}"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75568E17-46C5-496B-BD15-D09633009A16}" type="datetimeFigureOut">
              <a:rPr lang="de-DE" smtClean="0"/>
              <a:pPr/>
              <a:t>01.05.2014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BE8759C-4705-495F-9A64-15D4A738152C}"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4" name="Inhaltsplatzhalt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Textplatzhalt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6" name="Inhaltsplatzhalt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75568E17-46C5-496B-BD15-D09633009A16}" type="datetimeFigureOut">
              <a:rPr lang="de-DE" smtClean="0"/>
              <a:pPr/>
              <a:t>01.05.2014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BE8759C-4705-495F-9A64-15D4A738152C}"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75568E17-46C5-496B-BD15-D09633009A16}" type="datetimeFigureOut">
              <a:rPr lang="de-DE" smtClean="0"/>
              <a:pPr/>
              <a:t>01.05.2014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BE8759C-4705-495F-9A64-15D4A738152C}"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5568E17-46C5-496B-BD15-D09633009A16}" type="datetimeFigureOut">
              <a:rPr lang="de-DE" smtClean="0"/>
              <a:pPr/>
              <a:t>01.05.2014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BE8759C-4705-495F-9A64-15D4A738152C}"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Textplatzhalt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75568E17-46C5-496B-BD15-D09633009A16}" type="datetimeFigureOut">
              <a:rPr lang="de-DE" smtClean="0"/>
              <a:pPr/>
              <a:t>01.05.2014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BE8759C-4705-495F-9A64-15D4A738152C}" type="slidenum">
              <a:rPr lang="de-DE" smtClean="0"/>
              <a:pPr/>
              <a:t>‹Nr.›</a:t>
            </a:fld>
            <a:endParaRPr lang="de-DE"/>
          </a:p>
        </p:txBody>
      </p:sp>
      <p:sp>
        <p:nvSpPr>
          <p:cNvPr id="12" name="Rechtec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164592" y="1170432"/>
            <a:ext cx="2523744" cy="201168"/>
          </a:xfrm>
        </p:spPr>
        <p:txBody>
          <a:bodyPr/>
          <a:lstStyle/>
          <a:p>
            <a:fld id="{75568E17-46C5-496B-BD15-D09633009A16}" type="datetimeFigureOut">
              <a:rPr lang="de-DE" smtClean="0"/>
              <a:pPr/>
              <a:t>01.05.2014</a:t>
            </a:fld>
            <a:endParaRPr lang="de-DE"/>
          </a:p>
        </p:txBody>
      </p:sp>
      <p:sp>
        <p:nvSpPr>
          <p:cNvPr id="11" name="Rechtec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ußzeilenplatzhalt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de-DE"/>
          </a:p>
        </p:txBody>
      </p:sp>
      <p:sp>
        <p:nvSpPr>
          <p:cNvPr id="7" name="Foliennummernplatzhalter 6"/>
          <p:cNvSpPr>
            <a:spLocks noGrp="1"/>
          </p:cNvSpPr>
          <p:nvPr>
            <p:ph type="sldNum" sz="quarter" idx="12"/>
          </p:nvPr>
        </p:nvSpPr>
        <p:spPr>
          <a:xfrm>
            <a:off x="8339328" y="1170432"/>
            <a:ext cx="733864" cy="201168"/>
          </a:xfrm>
        </p:spPr>
        <p:txBody>
          <a:bodyPr/>
          <a:lstStyle/>
          <a:p>
            <a:fld id="{3BE8759C-4705-495F-9A64-15D4A738152C}"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htec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platzhalt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umsplatzhalt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5568E17-46C5-496B-BD15-D09633009A16}" type="datetimeFigureOut">
              <a:rPr lang="de-DE" smtClean="0"/>
              <a:pPr/>
              <a:t>01.05.2014</a:t>
            </a:fld>
            <a:endParaRPr lang="de-DE"/>
          </a:p>
        </p:txBody>
      </p:sp>
      <p:sp>
        <p:nvSpPr>
          <p:cNvPr id="5" name="Fußzeilenplatzhalt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de-DE"/>
          </a:p>
        </p:txBody>
      </p:sp>
      <p:sp>
        <p:nvSpPr>
          <p:cNvPr id="6" name="Foliennummernplatzhalt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BE8759C-4705-495F-9A64-15D4A738152C}"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8.gif"/><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gif"/><Relationship Id="rId7"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3.gif"/><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9.gif"/><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5760" y="663838"/>
            <a:ext cx="5686400" cy="4248472"/>
          </a:xfrm>
        </p:spPr>
        <p:txBody>
          <a:bodyPr>
            <a:noAutofit/>
          </a:bodyPr>
          <a:lstStyle/>
          <a:p>
            <a:r>
              <a:rPr lang="de-DE" sz="6600" smtClean="0"/>
              <a:t>Befreit durch das Kreuz und verwandelt durch Gnade</a:t>
            </a:r>
            <a:endParaRPr lang="de-DE" sz="6600"/>
          </a:p>
        </p:txBody>
      </p:sp>
      <p:pic>
        <p:nvPicPr>
          <p:cNvPr id="6" name="Picture 3"/>
          <p:cNvPicPr>
            <a:picLocks noChangeAspect="1" noChangeArrowheads="1"/>
          </p:cNvPicPr>
          <p:nvPr/>
        </p:nvPicPr>
        <p:blipFill>
          <a:blip r:embed="rId2" cstate="print"/>
          <a:srcRect/>
          <a:stretch>
            <a:fillRect/>
          </a:stretch>
        </p:blipFill>
        <p:spPr bwMode="auto">
          <a:xfrm>
            <a:off x="6084168" y="447814"/>
            <a:ext cx="2827239" cy="4581128"/>
          </a:xfrm>
          <a:prstGeom prst="rect">
            <a:avLst/>
          </a:prstGeom>
          <a:noFill/>
          <a:ln w="9525">
            <a:noFill/>
            <a:miter lim="800000"/>
            <a:headEnd/>
            <a:tailEnd/>
          </a:ln>
        </p:spPr>
      </p:pic>
      <p:pic>
        <p:nvPicPr>
          <p:cNvPr id="7" name="Grafik 6" descr="AiGG Logo  flach gemischt neu.JPG"/>
          <p:cNvPicPr>
            <a:picLocks noChangeAspect="1"/>
          </p:cNvPicPr>
          <p:nvPr/>
        </p:nvPicPr>
        <p:blipFill>
          <a:blip r:embed="rId3" cstate="print"/>
          <a:stretch>
            <a:fillRect/>
          </a:stretch>
        </p:blipFill>
        <p:spPr>
          <a:xfrm>
            <a:off x="0" y="5661248"/>
            <a:ext cx="9144000" cy="119675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3419872" y="37073"/>
            <a:ext cx="2207527" cy="1015663"/>
          </a:xfrm>
          <a:prstGeom prst="rect">
            <a:avLst/>
          </a:prstGeom>
          <a:noFill/>
        </p:spPr>
        <p:txBody>
          <a:bodyPr wrap="none" rtlCol="0">
            <a:spAutoFit/>
          </a:bodyPr>
          <a:lstStyle/>
          <a:p>
            <a:r>
              <a:rPr lang="de-DE" sz="6000" smtClean="0">
                <a:solidFill>
                  <a:schemeClr val="bg1"/>
                </a:solidFill>
              </a:rPr>
              <a:t>Petrus</a:t>
            </a:r>
            <a:endParaRPr lang="de-DE" sz="6000">
              <a:solidFill>
                <a:schemeClr val="bg1"/>
              </a:solidFill>
            </a:endParaRPr>
          </a:p>
        </p:txBody>
      </p:sp>
      <p:pic>
        <p:nvPicPr>
          <p:cNvPr id="2058" name="Picture 10" descr="Wake, Scheune, Bauernhof, Hahn, Huhn, Anruf, Stehen"/>
          <p:cNvPicPr>
            <a:picLocks noChangeAspect="1" noChangeArrowheads="1"/>
          </p:cNvPicPr>
          <p:nvPr/>
        </p:nvPicPr>
        <p:blipFill>
          <a:blip r:embed="rId2" cstate="print"/>
          <a:srcRect/>
          <a:stretch>
            <a:fillRect/>
          </a:stretch>
        </p:blipFill>
        <p:spPr bwMode="auto">
          <a:xfrm>
            <a:off x="147541" y="951441"/>
            <a:ext cx="2881293" cy="4061735"/>
          </a:xfrm>
          <a:prstGeom prst="rect">
            <a:avLst/>
          </a:prstGeom>
          <a:noFill/>
        </p:spPr>
      </p:pic>
      <p:pic>
        <p:nvPicPr>
          <p:cNvPr id="12" name="Grafik 11" descr="Gethsemane.jpg"/>
          <p:cNvPicPr>
            <a:picLocks noChangeAspect="1"/>
          </p:cNvPicPr>
          <p:nvPr/>
        </p:nvPicPr>
        <p:blipFill>
          <a:blip r:embed="rId3" cstate="print"/>
          <a:stretch>
            <a:fillRect/>
          </a:stretch>
        </p:blipFill>
        <p:spPr>
          <a:xfrm>
            <a:off x="3514725" y="3501008"/>
            <a:ext cx="5629275" cy="3356992"/>
          </a:xfrm>
          <a:prstGeom prst="rect">
            <a:avLst/>
          </a:prstGeom>
        </p:spPr>
      </p:pic>
      <p:pic>
        <p:nvPicPr>
          <p:cNvPr id="2052" name="Picture 4" descr="http://kuendigs.ch/images/mosesswmeerteilung.jpg"/>
          <p:cNvPicPr>
            <a:picLocks noChangeAspect="1" noChangeArrowheads="1"/>
          </p:cNvPicPr>
          <p:nvPr/>
        </p:nvPicPr>
        <p:blipFill>
          <a:blip r:embed="rId4" cstate="print"/>
          <a:srcRect/>
          <a:stretch>
            <a:fillRect/>
          </a:stretch>
        </p:blipFill>
        <p:spPr bwMode="auto">
          <a:xfrm>
            <a:off x="5868144" y="0"/>
            <a:ext cx="3275856" cy="3496593"/>
          </a:xfrm>
          <a:prstGeom prst="rect">
            <a:avLst/>
          </a:prstGeom>
          <a:noFill/>
        </p:spPr>
      </p:pic>
      <p:pic>
        <p:nvPicPr>
          <p:cNvPr id="2060" name="Picture 12" descr="Kreuz, Sonnenuntergang, Sonnenaufgang, Hügel, Himmel"/>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pic>
        <p:nvPicPr>
          <p:cNvPr id="11" name="Grafik 10" descr="Fels am See Genezareth.jpg"/>
          <p:cNvPicPr>
            <a:picLocks noChangeAspect="1"/>
          </p:cNvPicPr>
          <p:nvPr/>
        </p:nvPicPr>
        <p:blipFill>
          <a:blip r:embed="rId6" cstate="print"/>
          <a:stretch>
            <a:fillRect/>
          </a:stretch>
        </p:blipFill>
        <p:spPr>
          <a:xfrm>
            <a:off x="0" y="0"/>
            <a:ext cx="9425559" cy="7272808"/>
          </a:xfrm>
          <a:prstGeom prst="rect">
            <a:avLst/>
          </a:prstGeom>
        </p:spPr>
      </p:pic>
      <p:sp>
        <p:nvSpPr>
          <p:cNvPr id="41" name="Textfeld 40"/>
          <p:cNvSpPr txBox="1"/>
          <p:nvPr/>
        </p:nvSpPr>
        <p:spPr>
          <a:xfrm>
            <a:off x="611560" y="1340768"/>
            <a:ext cx="6947736" cy="1107996"/>
          </a:xfrm>
          <a:prstGeom prst="rect">
            <a:avLst/>
          </a:prstGeom>
          <a:noFill/>
        </p:spPr>
        <p:txBody>
          <a:bodyPr wrap="none" rtlCol="0">
            <a:spAutoFit/>
          </a:bodyPr>
          <a:lstStyle/>
          <a:p>
            <a:r>
              <a:rPr lang="de-DE" sz="6600" b="1" smtClean="0">
                <a:effectLst>
                  <a:outerShdw blurRad="38100" dist="38100" dir="2700000" algn="tl">
                    <a:srgbClr val="000000">
                      <a:alpha val="43137"/>
                    </a:srgbClr>
                  </a:outerShdw>
                </a:effectLst>
              </a:rPr>
              <a:t>Hast Du mich lieb?</a:t>
            </a:r>
            <a:endParaRPr lang="de-DE" sz="6600" b="1">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8"/>
                                        </p:tgtEl>
                                        <p:attrNameLst>
                                          <p:attrName>style.visibility</p:attrName>
                                        </p:attrNameLst>
                                      </p:cBhvr>
                                      <p:to>
                                        <p:strVal val="visible"/>
                                      </p:to>
                                    </p:set>
                                    <p:animEffect transition="in" filter="fade">
                                      <p:cBhvr>
                                        <p:cTn id="12" dur="1000"/>
                                        <p:tgtEl>
                                          <p:spTgt spid="20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0"/>
                                        </p:tgtEl>
                                        <p:attrNameLst>
                                          <p:attrName>style.visibility</p:attrName>
                                        </p:attrNameLst>
                                      </p:cBhvr>
                                      <p:to>
                                        <p:strVal val="visible"/>
                                      </p:to>
                                    </p:set>
                                    <p:animEffect transition="in" filter="fade">
                                      <p:cBhvr>
                                        <p:cTn id="17" dur="1000"/>
                                        <p:tgtEl>
                                          <p:spTgt spid="20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52958" y="3501008"/>
            <a:ext cx="5724128" cy="172819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179512" y="95250"/>
            <a:ext cx="8964488" cy="1252728"/>
          </a:xfrm>
        </p:spPr>
        <p:txBody>
          <a:bodyPr>
            <a:normAutofit fontScale="90000"/>
          </a:bodyPr>
          <a:lstStyle/>
          <a:p>
            <a:r>
              <a:rPr lang="de-DE" smtClean="0"/>
              <a:t>Das Kreuz ist die Tür zu Gottes verwandelnder Gnade!</a:t>
            </a:r>
            <a:endParaRPr lang="de-DE"/>
          </a:p>
        </p:txBody>
      </p:sp>
      <p:sp>
        <p:nvSpPr>
          <p:cNvPr id="3" name="Inhaltsplatzhalter 2"/>
          <p:cNvSpPr>
            <a:spLocks noGrp="1"/>
          </p:cNvSpPr>
          <p:nvPr>
            <p:ph idx="1"/>
          </p:nvPr>
        </p:nvSpPr>
        <p:spPr>
          <a:xfrm>
            <a:off x="0" y="1683568"/>
            <a:ext cx="5816882" cy="5057800"/>
          </a:xfrm>
        </p:spPr>
        <p:txBody>
          <a:bodyPr>
            <a:normAutofit lnSpcReduction="10000"/>
          </a:bodyPr>
          <a:lstStyle/>
          <a:p>
            <a:pPr marL="95250" indent="-6350">
              <a:spcAft>
                <a:spcPts val="2400"/>
              </a:spcAft>
              <a:buNone/>
            </a:pPr>
            <a:r>
              <a:rPr lang="de-DE" sz="2800" smtClean="0"/>
              <a:t>… denn es konfrontiert uns Menschen damit, dass wir in Wahrheit Schwächlinge, hoffnungslose Versager und heillose Sünder sind. </a:t>
            </a:r>
          </a:p>
          <a:p>
            <a:pPr marL="95250" indent="-6350">
              <a:spcAft>
                <a:spcPts val="2400"/>
              </a:spcAft>
              <a:buNone/>
            </a:pPr>
            <a:r>
              <a:rPr lang="de-DE" sz="2800" i="1" smtClean="0"/>
              <a:t>Die entscheidende Frage ist:</a:t>
            </a:r>
            <a:br>
              <a:rPr lang="de-DE" sz="2800" i="1" smtClean="0"/>
            </a:br>
            <a:r>
              <a:rPr lang="de-DE" sz="2800" b="1" smtClean="0"/>
              <a:t>Sind wir bereit, unseren Stolz an dieser Demütigung zerbrechen und sterben zu lassen?</a:t>
            </a:r>
          </a:p>
          <a:p>
            <a:pPr marL="95250" indent="-6350">
              <a:spcAft>
                <a:spcPts val="2400"/>
              </a:spcAft>
              <a:buNone/>
            </a:pPr>
            <a:r>
              <a:rPr lang="de-DE" sz="2800" smtClean="0"/>
              <a:t>Gott schenkt uns seine Liebe zwar umsonst. Seine Gnade aber hat einen Preis: Sie kostet unseren Stolz!</a:t>
            </a:r>
          </a:p>
        </p:txBody>
      </p:sp>
      <p:sp>
        <p:nvSpPr>
          <p:cNvPr id="4" name="Rechteck 3"/>
          <p:cNvSpPr/>
          <p:nvPr/>
        </p:nvSpPr>
        <p:spPr>
          <a:xfrm>
            <a:off x="7969539" y="4466481"/>
            <a:ext cx="428628"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7289474" y="5796325"/>
            <a:ext cx="428628"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123" name="Picture 3"/>
          <p:cNvPicPr>
            <a:picLocks noChangeAspect="1" noChangeArrowheads="1"/>
          </p:cNvPicPr>
          <p:nvPr/>
        </p:nvPicPr>
        <p:blipFill>
          <a:blip r:embed="rId2" cstate="print"/>
          <a:srcRect/>
          <a:stretch>
            <a:fillRect/>
          </a:stretch>
        </p:blipFill>
        <p:spPr bwMode="auto">
          <a:xfrm>
            <a:off x="5868144" y="1518421"/>
            <a:ext cx="3275856" cy="53080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Picture 2" descr="Muster, Rosa, Kunststoff"/>
          <p:cNvPicPr>
            <a:picLocks noChangeAspect="1" noChangeArrowheads="1"/>
          </p:cNvPicPr>
          <p:nvPr/>
        </p:nvPicPr>
        <p:blipFill>
          <a:blip r:embed="rId2" cstate="print">
            <a:grayscl/>
            <a:lum bright="-20000"/>
          </a:blip>
          <a:srcRect/>
          <a:stretch>
            <a:fillRect/>
          </a:stretch>
        </p:blipFill>
        <p:spPr bwMode="auto">
          <a:xfrm>
            <a:off x="395536" y="34973"/>
            <a:ext cx="8468695" cy="6823057"/>
          </a:xfrm>
          <a:prstGeom prst="rect">
            <a:avLst/>
          </a:prstGeom>
          <a:noFill/>
        </p:spPr>
      </p:pic>
      <p:sp>
        <p:nvSpPr>
          <p:cNvPr id="19" name="Textfeld 18"/>
          <p:cNvSpPr txBox="1"/>
          <p:nvPr/>
        </p:nvSpPr>
        <p:spPr>
          <a:xfrm>
            <a:off x="6599328" y="1799721"/>
            <a:ext cx="1835759" cy="1200329"/>
          </a:xfrm>
          <a:prstGeom prst="rect">
            <a:avLst/>
          </a:prstGeom>
          <a:noFill/>
        </p:spPr>
        <p:txBody>
          <a:bodyPr wrap="none" rtlCol="0">
            <a:spAutoFit/>
          </a:bodyPr>
          <a:lstStyle/>
          <a:p>
            <a:pPr algn="ctr"/>
            <a:r>
              <a:rPr lang="de-DE" sz="3600" smtClean="0"/>
              <a:t>Gnaden-</a:t>
            </a:r>
          </a:p>
          <a:p>
            <a:pPr algn="ctr"/>
            <a:r>
              <a:rPr lang="de-DE" sz="3600" smtClean="0"/>
              <a:t>antrieb</a:t>
            </a:r>
            <a:endParaRPr lang="de-DE" sz="3600"/>
          </a:p>
        </p:txBody>
      </p:sp>
      <p:sp>
        <p:nvSpPr>
          <p:cNvPr id="22" name="Textfeld 21"/>
          <p:cNvSpPr txBox="1"/>
          <p:nvPr/>
        </p:nvSpPr>
        <p:spPr>
          <a:xfrm>
            <a:off x="474984" y="1799721"/>
            <a:ext cx="2175597" cy="1200329"/>
          </a:xfrm>
          <a:prstGeom prst="rect">
            <a:avLst/>
          </a:prstGeom>
          <a:noFill/>
        </p:spPr>
        <p:txBody>
          <a:bodyPr wrap="none" rtlCol="0">
            <a:spAutoFit/>
          </a:bodyPr>
          <a:lstStyle/>
          <a:p>
            <a:pPr algn="ctr"/>
            <a:r>
              <a:rPr lang="de-DE" sz="3600" smtClean="0"/>
              <a:t>Leistungs-</a:t>
            </a:r>
          </a:p>
          <a:p>
            <a:pPr algn="ctr"/>
            <a:r>
              <a:rPr lang="de-DE" sz="3600" smtClean="0"/>
              <a:t>motor</a:t>
            </a:r>
            <a:endParaRPr lang="de-DE" sz="3600"/>
          </a:p>
        </p:txBody>
      </p:sp>
      <p:sp>
        <p:nvSpPr>
          <p:cNvPr id="23" name="Textfeld 22"/>
          <p:cNvSpPr txBox="1"/>
          <p:nvPr/>
        </p:nvSpPr>
        <p:spPr>
          <a:xfrm>
            <a:off x="1547664" y="5457418"/>
            <a:ext cx="6192688" cy="830997"/>
          </a:xfrm>
          <a:prstGeom prst="rect">
            <a:avLst/>
          </a:prstGeom>
          <a:noFill/>
        </p:spPr>
        <p:txBody>
          <a:bodyPr wrap="square" rtlCol="0">
            <a:spAutoFit/>
          </a:bodyPr>
          <a:lstStyle/>
          <a:p>
            <a:pPr algn="ctr"/>
            <a:r>
              <a:rPr lang="de-DE" sz="4800" b="1" smtClean="0"/>
              <a:t>Getriebeeinstellung</a:t>
            </a:r>
            <a:endParaRPr lang="de-DE" sz="4800" b="1"/>
          </a:p>
        </p:txBody>
      </p:sp>
      <p:sp>
        <p:nvSpPr>
          <p:cNvPr id="20" name="Ellipse 19"/>
          <p:cNvSpPr/>
          <p:nvPr/>
        </p:nvSpPr>
        <p:spPr>
          <a:xfrm>
            <a:off x="6202823" y="2305599"/>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2431575" y="2289833"/>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Bogen 45"/>
          <p:cNvSpPr/>
          <p:nvPr/>
        </p:nvSpPr>
        <p:spPr>
          <a:xfrm rot="18960000">
            <a:off x="2107962" y="1648559"/>
            <a:ext cx="4726971" cy="4415853"/>
          </a:xfrm>
          <a:prstGeom prst="arc">
            <a:avLst/>
          </a:prstGeom>
          <a:noFill/>
          <a:ln w="317500" cap="flat"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6" name="Gruppieren 25"/>
          <p:cNvGrpSpPr/>
          <p:nvPr/>
        </p:nvGrpSpPr>
        <p:grpSpPr>
          <a:xfrm rot="14922315">
            <a:off x="2791484" y="2084472"/>
            <a:ext cx="3964682" cy="3456384"/>
            <a:chOff x="2510178" y="2103446"/>
            <a:chExt cx="3964682" cy="3456384"/>
          </a:xfrm>
        </p:grpSpPr>
        <p:sp>
          <p:nvSpPr>
            <p:cNvPr id="27" name="Abgerundetes Rechteck 26"/>
            <p:cNvSpPr/>
            <p:nvPr/>
          </p:nvSpPr>
          <p:spPr>
            <a:xfrm rot="19703486">
              <a:off x="2867289" y="4114722"/>
              <a:ext cx="1922662" cy="1301037"/>
            </a:xfrm>
            <a:prstGeom prst="roundRect">
              <a:avLst>
                <a:gd name="adj" fmla="val 50000"/>
              </a:avLst>
            </a:prstGeom>
            <a:solidFill>
              <a:schemeClr val="bg1">
                <a:lumMod val="85000"/>
                <a:lumOff val="15000"/>
                <a:alpha val="50196"/>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 name="Gruppieren 25"/>
            <p:cNvGrpSpPr/>
            <p:nvPr/>
          </p:nvGrpSpPr>
          <p:grpSpPr>
            <a:xfrm>
              <a:off x="2510178" y="2103446"/>
              <a:ext cx="3964682" cy="3456384"/>
              <a:chOff x="2753685" y="2198269"/>
              <a:chExt cx="3964682" cy="3456384"/>
            </a:xfrm>
          </p:grpSpPr>
          <p:pic>
            <p:nvPicPr>
              <p:cNvPr id="24" name="Grafik 23" descr="Lichtschalter.gif"/>
              <p:cNvPicPr>
                <a:picLocks noChangeAspect="1"/>
              </p:cNvPicPr>
              <p:nvPr/>
            </p:nvPicPr>
            <p:blipFill>
              <a:blip r:embed="rId3" cstate="print">
                <a:grayscl/>
              </a:blip>
              <a:stretch>
                <a:fillRect/>
              </a:stretch>
            </p:blipFill>
            <p:spPr>
              <a:xfrm rot="3358338">
                <a:off x="3007834" y="1944120"/>
                <a:ext cx="3456384" cy="3964682"/>
              </a:xfrm>
              <a:prstGeom prst="rect">
                <a:avLst/>
              </a:prstGeom>
              <a:effectLst>
                <a:outerShdw blurRad="63500" sx="102000" sy="102000" algn="ctr" rotWithShape="0">
                  <a:prstClr val="black">
                    <a:alpha val="40000"/>
                  </a:prstClr>
                </a:outerShdw>
                <a:softEdge rad="12700"/>
              </a:effectLst>
            </p:spPr>
          </p:pic>
          <p:pic>
            <p:nvPicPr>
              <p:cNvPr id="1026" name="Picture 2"/>
              <p:cNvPicPr>
                <a:picLocks noChangeAspect="1" noChangeArrowheads="1"/>
              </p:cNvPicPr>
              <p:nvPr/>
            </p:nvPicPr>
            <p:blipFill>
              <a:blip r:embed="rId4" cstate="print">
                <a:grayscl/>
              </a:blip>
              <a:srcRect/>
              <a:stretch>
                <a:fillRect/>
              </a:stretch>
            </p:blipFill>
            <p:spPr bwMode="auto">
              <a:xfrm rot="3358338">
                <a:off x="3308915" y="4085801"/>
                <a:ext cx="847573" cy="732845"/>
              </a:xfrm>
              <a:prstGeom prst="rect">
                <a:avLst/>
              </a:prstGeom>
              <a:noFill/>
              <a:ln w="9525">
                <a:noFill/>
                <a:miter lim="800000"/>
                <a:headEnd/>
                <a:tailEnd/>
              </a:ln>
              <a:effectLst>
                <a:softEdge rad="31750"/>
              </a:effectLst>
            </p:spPr>
          </p:pic>
        </p:grpSp>
        <p:sp>
          <p:nvSpPr>
            <p:cNvPr id="28" name="Abgerundetes Rechteck 27"/>
            <p:cNvSpPr/>
            <p:nvPr/>
          </p:nvSpPr>
          <p:spPr>
            <a:xfrm rot="19489838">
              <a:off x="3637146" y="4766267"/>
              <a:ext cx="1208203" cy="478755"/>
            </a:xfrm>
            <a:prstGeom prst="roundRect">
              <a:avLst>
                <a:gd name="adj" fmla="val 50000"/>
              </a:avLst>
            </a:prstGeom>
            <a:solidFill>
              <a:srgbClr val="404040">
                <a:alpha val="58824"/>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29" name="Picture 8" descr="Rot, Computer, Schalter, Anschlag, Grün, Icon, Symbol"/>
          <p:cNvPicPr>
            <a:picLocks noChangeAspect="1" noChangeArrowheads="1"/>
          </p:cNvPicPr>
          <p:nvPr/>
        </p:nvPicPr>
        <p:blipFill>
          <a:blip r:embed="rId5" cstate="print">
            <a:duotone>
              <a:prstClr val="black"/>
              <a:schemeClr val="tx2">
                <a:tint val="45000"/>
                <a:satMod val="400000"/>
              </a:schemeClr>
            </a:duotone>
          </a:blip>
          <a:srcRect/>
          <a:stretch>
            <a:fillRect/>
          </a:stretch>
        </p:blipFill>
        <p:spPr bwMode="auto">
          <a:xfrm>
            <a:off x="7148522" y="323005"/>
            <a:ext cx="1340768" cy="1340768"/>
          </a:xfrm>
          <a:prstGeom prst="rect">
            <a:avLst/>
          </a:prstGeom>
          <a:noFill/>
          <a:effectLst>
            <a:outerShdw blurRad="101600" sx="109000" sy="109000" algn="ctr" rotWithShape="0">
              <a:prstClr val="black">
                <a:alpha val="47000"/>
              </a:prstClr>
            </a:outerShdw>
          </a:effectLst>
        </p:spPr>
      </p:pic>
      <p:sp>
        <p:nvSpPr>
          <p:cNvPr id="30" name="Textfeld 29"/>
          <p:cNvSpPr txBox="1"/>
          <p:nvPr/>
        </p:nvSpPr>
        <p:spPr>
          <a:xfrm>
            <a:off x="3092336" y="206373"/>
            <a:ext cx="4080896" cy="646331"/>
          </a:xfrm>
          <a:prstGeom prst="rect">
            <a:avLst/>
          </a:prstGeom>
          <a:noFill/>
        </p:spPr>
        <p:txBody>
          <a:bodyPr wrap="square" rtlCol="0">
            <a:spAutoFit/>
          </a:bodyPr>
          <a:lstStyle/>
          <a:p>
            <a:pPr algn="r"/>
            <a:r>
              <a:rPr lang="de-DE" sz="3600" smtClean="0"/>
              <a:t>Stolzverbrennungs-</a:t>
            </a:r>
          </a:p>
        </p:txBody>
      </p:sp>
      <p:sp>
        <p:nvSpPr>
          <p:cNvPr id="31" name="Textfeld 30"/>
          <p:cNvSpPr txBox="1"/>
          <p:nvPr/>
        </p:nvSpPr>
        <p:spPr>
          <a:xfrm>
            <a:off x="2942660" y="673987"/>
            <a:ext cx="4080896" cy="646331"/>
          </a:xfrm>
          <a:prstGeom prst="rect">
            <a:avLst/>
          </a:prstGeom>
          <a:noFill/>
        </p:spPr>
        <p:txBody>
          <a:bodyPr wrap="square" rtlCol="0">
            <a:spAutoFit/>
          </a:bodyPr>
          <a:lstStyle/>
          <a:p>
            <a:pPr algn="r"/>
            <a:r>
              <a:rPr lang="de-DE" sz="3600" smtClean="0"/>
              <a:t>zündung</a:t>
            </a:r>
            <a:endParaRPr lang="de-DE" sz="3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Alte, Antrieb, Menschen, Mann, Mädchen, Reise, Auto"/>
          <p:cNvPicPr>
            <a:picLocks noChangeAspect="1" noChangeArrowheads="1"/>
          </p:cNvPicPr>
          <p:nvPr/>
        </p:nvPicPr>
        <p:blipFill>
          <a:blip r:embed="rId2" cstate="print">
            <a:lum bright="10000"/>
          </a:blip>
          <a:srcRect/>
          <a:stretch>
            <a:fillRect/>
          </a:stretch>
        </p:blipFill>
        <p:spPr bwMode="auto">
          <a:xfrm>
            <a:off x="223648" y="1994907"/>
            <a:ext cx="7660720" cy="4824536"/>
          </a:xfrm>
          <a:prstGeom prst="rect">
            <a:avLst/>
          </a:prstGeom>
          <a:noFill/>
        </p:spPr>
      </p:pic>
      <p:sp>
        <p:nvSpPr>
          <p:cNvPr id="16" name="Textfeld 15"/>
          <p:cNvSpPr txBox="1"/>
          <p:nvPr/>
        </p:nvSpPr>
        <p:spPr>
          <a:xfrm>
            <a:off x="2095856" y="4803219"/>
            <a:ext cx="2618818" cy="1323439"/>
          </a:xfrm>
          <a:prstGeom prst="rect">
            <a:avLst/>
          </a:prstGeom>
          <a:noFill/>
        </p:spPr>
        <p:txBody>
          <a:bodyPr wrap="square" rtlCol="0">
            <a:spAutoFit/>
          </a:bodyPr>
          <a:lstStyle/>
          <a:p>
            <a:pPr algn="ctr"/>
            <a:r>
              <a:rPr lang="de-DE" sz="4000" smtClean="0">
                <a:latin typeface="Accent SF" pitchFamily="2" charset="0"/>
              </a:rPr>
              <a:t>Lebens-</a:t>
            </a:r>
          </a:p>
          <a:p>
            <a:pPr algn="ctr"/>
            <a:r>
              <a:rPr lang="de-DE" sz="4000" smtClean="0">
                <a:latin typeface="Accent SF" pitchFamily="2" charset="0"/>
              </a:rPr>
              <a:t>auto</a:t>
            </a:r>
            <a:endParaRPr lang="de-DE" sz="4000">
              <a:latin typeface="Accent SF" pitchFamily="2" charset="0"/>
            </a:endParaRPr>
          </a:p>
        </p:txBody>
      </p:sp>
      <p:pic>
        <p:nvPicPr>
          <p:cNvPr id="3" name="Picture 3"/>
          <p:cNvPicPr>
            <a:picLocks noChangeAspect="1" noChangeArrowheads="1"/>
          </p:cNvPicPr>
          <p:nvPr/>
        </p:nvPicPr>
        <p:blipFill>
          <a:blip r:embed="rId3" cstate="print">
            <a:lum bright="10000"/>
          </a:blip>
          <a:srcRect/>
          <a:stretch>
            <a:fillRect/>
          </a:stretch>
        </p:blipFill>
        <p:spPr bwMode="auto">
          <a:xfrm rot="573267">
            <a:off x="2468767" y="3717688"/>
            <a:ext cx="117524" cy="367025"/>
          </a:xfrm>
          <a:prstGeom prst="rect">
            <a:avLst/>
          </a:prstGeom>
          <a:noFill/>
          <a:ln w="9525">
            <a:noFill/>
            <a:miter lim="800000"/>
            <a:headEnd/>
            <a:tailEnd/>
          </a:ln>
        </p:spPr>
      </p:pic>
      <p:pic>
        <p:nvPicPr>
          <p:cNvPr id="20" name="Picture 3"/>
          <p:cNvPicPr>
            <a:picLocks noChangeAspect="1" noChangeArrowheads="1"/>
          </p:cNvPicPr>
          <p:nvPr/>
        </p:nvPicPr>
        <p:blipFill>
          <a:blip r:embed="rId3" cstate="print">
            <a:lum bright="10000"/>
          </a:blip>
          <a:srcRect/>
          <a:stretch>
            <a:fillRect/>
          </a:stretch>
        </p:blipFill>
        <p:spPr bwMode="auto">
          <a:xfrm rot="1216912">
            <a:off x="2388423" y="3731976"/>
            <a:ext cx="117524" cy="367025"/>
          </a:xfrm>
          <a:prstGeom prst="rect">
            <a:avLst/>
          </a:prstGeom>
          <a:noFill/>
          <a:ln w="9525">
            <a:noFill/>
            <a:miter lim="800000"/>
            <a:headEnd/>
            <a:tailEnd/>
          </a:ln>
        </p:spPr>
      </p:pic>
      <p:pic>
        <p:nvPicPr>
          <p:cNvPr id="21" name="Picture 3"/>
          <p:cNvPicPr>
            <a:picLocks noChangeAspect="1" noChangeArrowheads="1"/>
          </p:cNvPicPr>
          <p:nvPr/>
        </p:nvPicPr>
        <p:blipFill>
          <a:blip r:embed="rId3" cstate="print">
            <a:lum bright="10000"/>
          </a:blip>
          <a:srcRect/>
          <a:stretch>
            <a:fillRect/>
          </a:stretch>
        </p:blipFill>
        <p:spPr bwMode="auto">
          <a:xfrm>
            <a:off x="2352623" y="3999772"/>
            <a:ext cx="205892" cy="141285"/>
          </a:xfrm>
          <a:prstGeom prst="rect">
            <a:avLst/>
          </a:prstGeom>
          <a:noFill/>
          <a:ln w="9525">
            <a:noFill/>
            <a:miter lim="800000"/>
            <a:headEnd/>
            <a:tailEnd/>
          </a:ln>
        </p:spPr>
      </p:pic>
      <p:grpSp>
        <p:nvGrpSpPr>
          <p:cNvPr id="26" name="Gruppieren 25"/>
          <p:cNvGrpSpPr/>
          <p:nvPr/>
        </p:nvGrpSpPr>
        <p:grpSpPr>
          <a:xfrm>
            <a:off x="5419725" y="0"/>
            <a:ext cx="3724275" cy="4181475"/>
            <a:chOff x="5419725" y="0"/>
            <a:chExt cx="3724275" cy="4181475"/>
          </a:xfrm>
        </p:grpSpPr>
        <p:pic>
          <p:nvPicPr>
            <p:cNvPr id="35" name="Picture 3"/>
            <p:cNvPicPr>
              <a:picLocks noChangeAspect="1" noChangeArrowheads="1"/>
            </p:cNvPicPr>
            <p:nvPr/>
          </p:nvPicPr>
          <p:blipFill>
            <a:blip r:embed="rId4" cstate="print"/>
            <a:srcRect/>
            <a:stretch>
              <a:fillRect/>
            </a:stretch>
          </p:blipFill>
          <p:spPr bwMode="auto">
            <a:xfrm>
              <a:off x="5419725" y="0"/>
              <a:ext cx="3724275" cy="4181475"/>
            </a:xfrm>
            <a:prstGeom prst="rect">
              <a:avLst/>
            </a:prstGeom>
            <a:noFill/>
            <a:ln w="9525">
              <a:noFill/>
              <a:miter lim="800000"/>
              <a:headEnd/>
              <a:tailEnd/>
            </a:ln>
          </p:spPr>
        </p:pic>
        <p:sp>
          <p:nvSpPr>
            <p:cNvPr id="38" name="Rechteck 37"/>
            <p:cNvSpPr/>
            <p:nvPr/>
          </p:nvSpPr>
          <p:spPr>
            <a:xfrm rot="19800000">
              <a:off x="6852626" y="3192803"/>
              <a:ext cx="1181525" cy="1953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Textfeld 54"/>
            <p:cNvSpPr txBox="1"/>
            <p:nvPr/>
          </p:nvSpPr>
          <p:spPr>
            <a:xfrm rot="19812635">
              <a:off x="6481951" y="2906234"/>
              <a:ext cx="1807286" cy="461665"/>
            </a:xfrm>
            <a:prstGeom prst="rect">
              <a:avLst/>
            </a:prstGeom>
            <a:noFill/>
          </p:spPr>
          <p:txBody>
            <a:bodyPr wrap="square" rtlCol="0">
              <a:spAutoFit/>
            </a:bodyPr>
            <a:lstStyle/>
            <a:p>
              <a:r>
                <a:rPr lang="de-DE" sz="2400" smtClean="0">
                  <a:solidFill>
                    <a:sysClr val="windowText" lastClr="000000"/>
                  </a:solidFill>
                </a:rPr>
                <a:t>      Leistung</a:t>
              </a:r>
              <a:endParaRPr lang="de-DE" sz="2400">
                <a:solidFill>
                  <a:sysClr val="windowText" lastClr="000000"/>
                </a:solidFill>
              </a:endParaRPr>
            </a:p>
          </p:txBody>
        </p:sp>
      </p:grpSp>
      <p:pic>
        <p:nvPicPr>
          <p:cNvPr id="23" name="Grafik 22" descr="Verdeck.gif"/>
          <p:cNvPicPr>
            <a:picLocks noChangeAspect="1"/>
          </p:cNvPicPr>
          <p:nvPr/>
        </p:nvPicPr>
        <p:blipFill>
          <a:blip r:embed="rId5" cstate="print">
            <a:lum bright="10000"/>
          </a:blip>
          <a:stretch>
            <a:fillRect/>
          </a:stretch>
        </p:blipFill>
        <p:spPr>
          <a:xfrm>
            <a:off x="4518806" y="3993715"/>
            <a:ext cx="1185141" cy="400050"/>
          </a:xfrm>
          <a:prstGeom prst="rect">
            <a:avLst/>
          </a:prstGeom>
        </p:spPr>
      </p:pic>
      <p:grpSp>
        <p:nvGrpSpPr>
          <p:cNvPr id="6" name="Gruppieren 37"/>
          <p:cNvGrpSpPr/>
          <p:nvPr/>
        </p:nvGrpSpPr>
        <p:grpSpPr>
          <a:xfrm>
            <a:off x="4355976" y="4443179"/>
            <a:ext cx="360040" cy="360040"/>
            <a:chOff x="5004048" y="4437112"/>
            <a:chExt cx="360040" cy="360040"/>
          </a:xfrm>
        </p:grpSpPr>
        <p:sp>
          <p:nvSpPr>
            <p:cNvPr id="27" name="Ellipse 26"/>
            <p:cNvSpPr/>
            <p:nvPr/>
          </p:nvSpPr>
          <p:spPr>
            <a:xfrm>
              <a:off x="5004048" y="4437112"/>
              <a:ext cx="360040" cy="360040"/>
            </a:xfrm>
            <a:prstGeom prst="ellipse">
              <a:avLst/>
            </a:prstGeom>
            <a:solidFill>
              <a:srgbClr val="39D4F9"/>
            </a:solid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a:off x="5258956" y="4587260"/>
              <a:ext cx="56758" cy="65132"/>
            </a:xfrm>
            <a:prstGeom prst="ellipse">
              <a:avLst/>
            </a:prstGeom>
            <a:solidFill>
              <a:srgbClr val="39D4F9"/>
            </a:solid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9" name="Textfeld 38"/>
          <p:cNvSpPr txBox="1"/>
          <p:nvPr/>
        </p:nvSpPr>
        <p:spPr>
          <a:xfrm>
            <a:off x="6516216" y="4777988"/>
            <a:ext cx="2176430" cy="523220"/>
          </a:xfrm>
          <a:prstGeom prst="rect">
            <a:avLst/>
          </a:prstGeom>
          <a:noFill/>
        </p:spPr>
        <p:txBody>
          <a:bodyPr wrap="none" rtlCol="0">
            <a:spAutoFit/>
          </a:bodyPr>
          <a:lstStyle/>
          <a:p>
            <a:r>
              <a:rPr lang="de-DE" sz="2800" smtClean="0">
                <a:solidFill>
                  <a:schemeClr val="bg1"/>
                </a:solidFill>
              </a:rPr>
              <a:t>Stress + Stolz</a:t>
            </a:r>
            <a:endParaRPr lang="de-DE" sz="2800">
              <a:solidFill>
                <a:schemeClr val="bg1"/>
              </a:solidFill>
            </a:endParaRPr>
          </a:p>
        </p:txBody>
      </p:sp>
      <p:pic>
        <p:nvPicPr>
          <p:cNvPr id="3075" name="Picture 3"/>
          <p:cNvPicPr>
            <a:picLocks noChangeAspect="1" noChangeArrowheads="1"/>
          </p:cNvPicPr>
          <p:nvPr/>
        </p:nvPicPr>
        <p:blipFill>
          <a:blip r:embed="rId6" cstate="print"/>
          <a:srcRect/>
          <a:stretch>
            <a:fillRect/>
          </a:stretch>
        </p:blipFill>
        <p:spPr bwMode="auto">
          <a:xfrm>
            <a:off x="56156" y="44623"/>
            <a:ext cx="3147692" cy="2505591"/>
          </a:xfrm>
          <a:prstGeom prst="rect">
            <a:avLst/>
          </a:prstGeom>
          <a:noFill/>
          <a:ln w="9525">
            <a:noFill/>
            <a:miter lim="800000"/>
            <a:headEnd/>
            <a:tailEnd/>
          </a:ln>
        </p:spPr>
      </p:pic>
      <p:sp>
        <p:nvSpPr>
          <p:cNvPr id="28" name="Rechteck 27"/>
          <p:cNvSpPr/>
          <p:nvPr/>
        </p:nvSpPr>
        <p:spPr>
          <a:xfrm>
            <a:off x="6444208" y="5197668"/>
            <a:ext cx="1872208" cy="15121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Picture 2" descr="Muster, Rosa, Kunststoff"/>
          <p:cNvPicPr>
            <a:picLocks noChangeAspect="1" noChangeArrowheads="1"/>
          </p:cNvPicPr>
          <p:nvPr/>
        </p:nvPicPr>
        <p:blipFill>
          <a:blip r:embed="rId2" cstate="print">
            <a:grayscl/>
            <a:lum bright="-20000"/>
          </a:blip>
          <a:srcRect/>
          <a:stretch>
            <a:fillRect/>
          </a:stretch>
        </p:blipFill>
        <p:spPr bwMode="auto">
          <a:xfrm>
            <a:off x="395536" y="34973"/>
            <a:ext cx="8468695" cy="6823057"/>
          </a:xfrm>
          <a:prstGeom prst="rect">
            <a:avLst/>
          </a:prstGeom>
          <a:noFill/>
        </p:spPr>
      </p:pic>
      <p:sp>
        <p:nvSpPr>
          <p:cNvPr id="19" name="Textfeld 18"/>
          <p:cNvSpPr txBox="1"/>
          <p:nvPr/>
        </p:nvSpPr>
        <p:spPr>
          <a:xfrm>
            <a:off x="6599328" y="1799721"/>
            <a:ext cx="1835759" cy="1200329"/>
          </a:xfrm>
          <a:prstGeom prst="rect">
            <a:avLst/>
          </a:prstGeom>
          <a:noFill/>
        </p:spPr>
        <p:txBody>
          <a:bodyPr wrap="none" rtlCol="0">
            <a:spAutoFit/>
          </a:bodyPr>
          <a:lstStyle/>
          <a:p>
            <a:pPr algn="ctr"/>
            <a:r>
              <a:rPr lang="de-DE" sz="3600" smtClean="0"/>
              <a:t>Gnaden-</a:t>
            </a:r>
          </a:p>
          <a:p>
            <a:pPr algn="ctr"/>
            <a:r>
              <a:rPr lang="de-DE" sz="3600" smtClean="0"/>
              <a:t>antrieb</a:t>
            </a:r>
            <a:endParaRPr lang="de-DE" sz="3600"/>
          </a:p>
        </p:txBody>
      </p:sp>
      <p:sp>
        <p:nvSpPr>
          <p:cNvPr id="22" name="Textfeld 21"/>
          <p:cNvSpPr txBox="1"/>
          <p:nvPr/>
        </p:nvSpPr>
        <p:spPr>
          <a:xfrm>
            <a:off x="474984" y="1799721"/>
            <a:ext cx="2175597" cy="1200329"/>
          </a:xfrm>
          <a:prstGeom prst="rect">
            <a:avLst/>
          </a:prstGeom>
          <a:noFill/>
        </p:spPr>
        <p:txBody>
          <a:bodyPr wrap="none" rtlCol="0">
            <a:spAutoFit/>
          </a:bodyPr>
          <a:lstStyle/>
          <a:p>
            <a:pPr algn="ctr"/>
            <a:r>
              <a:rPr lang="de-DE" sz="3600" smtClean="0"/>
              <a:t>Leistungs-</a:t>
            </a:r>
          </a:p>
          <a:p>
            <a:pPr algn="ctr"/>
            <a:r>
              <a:rPr lang="de-DE" sz="3600" smtClean="0"/>
              <a:t>motor</a:t>
            </a:r>
            <a:endParaRPr lang="de-DE" sz="3600"/>
          </a:p>
        </p:txBody>
      </p:sp>
      <p:sp>
        <p:nvSpPr>
          <p:cNvPr id="23" name="Textfeld 22"/>
          <p:cNvSpPr txBox="1"/>
          <p:nvPr/>
        </p:nvSpPr>
        <p:spPr>
          <a:xfrm>
            <a:off x="1547664" y="5457418"/>
            <a:ext cx="6192688" cy="830997"/>
          </a:xfrm>
          <a:prstGeom prst="rect">
            <a:avLst/>
          </a:prstGeom>
          <a:noFill/>
        </p:spPr>
        <p:txBody>
          <a:bodyPr wrap="square" rtlCol="0">
            <a:spAutoFit/>
          </a:bodyPr>
          <a:lstStyle/>
          <a:p>
            <a:pPr algn="ctr"/>
            <a:r>
              <a:rPr lang="de-DE" sz="4800" b="1" smtClean="0"/>
              <a:t>Getriebeeinstellung</a:t>
            </a:r>
            <a:endParaRPr lang="de-DE" sz="4800" b="1"/>
          </a:p>
        </p:txBody>
      </p:sp>
      <p:sp>
        <p:nvSpPr>
          <p:cNvPr id="20" name="Ellipse 19"/>
          <p:cNvSpPr/>
          <p:nvPr/>
        </p:nvSpPr>
        <p:spPr>
          <a:xfrm>
            <a:off x="6202823" y="2305599"/>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2431575" y="2289833"/>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Bogen 45"/>
          <p:cNvSpPr/>
          <p:nvPr/>
        </p:nvSpPr>
        <p:spPr>
          <a:xfrm rot="18960000">
            <a:off x="2107962" y="1648559"/>
            <a:ext cx="4726971" cy="4415853"/>
          </a:xfrm>
          <a:prstGeom prst="arc">
            <a:avLst/>
          </a:prstGeom>
          <a:noFill/>
          <a:ln w="317500" cap="flat" cmpd="sng">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1032" name="Picture 8" descr="Rot, Computer, Schalter, Anschlag, Grün, Icon, Symbol"/>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a:off x="7148522" y="323005"/>
            <a:ext cx="1340768" cy="1340768"/>
          </a:xfrm>
          <a:prstGeom prst="rect">
            <a:avLst/>
          </a:prstGeom>
          <a:noFill/>
          <a:effectLst>
            <a:outerShdw blurRad="101600" sx="109000" sy="109000" algn="ctr" rotWithShape="0">
              <a:prstClr val="black">
                <a:alpha val="47000"/>
              </a:prstClr>
            </a:outerShdw>
          </a:effectLst>
        </p:spPr>
      </p:pic>
      <p:sp>
        <p:nvSpPr>
          <p:cNvPr id="45" name="Textfeld 44"/>
          <p:cNvSpPr txBox="1"/>
          <p:nvPr/>
        </p:nvSpPr>
        <p:spPr>
          <a:xfrm>
            <a:off x="3092336" y="206373"/>
            <a:ext cx="4080896" cy="646331"/>
          </a:xfrm>
          <a:prstGeom prst="rect">
            <a:avLst/>
          </a:prstGeom>
          <a:noFill/>
        </p:spPr>
        <p:txBody>
          <a:bodyPr wrap="square" rtlCol="0">
            <a:spAutoFit/>
          </a:bodyPr>
          <a:lstStyle/>
          <a:p>
            <a:pPr algn="r"/>
            <a:r>
              <a:rPr lang="de-DE" sz="3600" smtClean="0"/>
              <a:t>Stolzverbrennungs-</a:t>
            </a:r>
          </a:p>
        </p:txBody>
      </p:sp>
      <p:sp>
        <p:nvSpPr>
          <p:cNvPr id="32" name="Textfeld 31"/>
          <p:cNvSpPr txBox="1"/>
          <p:nvPr/>
        </p:nvSpPr>
        <p:spPr>
          <a:xfrm>
            <a:off x="2942660" y="673987"/>
            <a:ext cx="4080896" cy="646331"/>
          </a:xfrm>
          <a:prstGeom prst="rect">
            <a:avLst/>
          </a:prstGeom>
          <a:noFill/>
        </p:spPr>
        <p:txBody>
          <a:bodyPr wrap="square" rtlCol="0">
            <a:spAutoFit/>
          </a:bodyPr>
          <a:lstStyle/>
          <a:p>
            <a:pPr algn="r"/>
            <a:r>
              <a:rPr lang="de-DE" sz="3600" smtClean="0"/>
              <a:t>zündung</a:t>
            </a:r>
            <a:endParaRPr lang="de-DE" sz="3600"/>
          </a:p>
        </p:txBody>
      </p:sp>
      <p:grpSp>
        <p:nvGrpSpPr>
          <p:cNvPr id="26" name="Gruppieren 25"/>
          <p:cNvGrpSpPr/>
          <p:nvPr/>
        </p:nvGrpSpPr>
        <p:grpSpPr>
          <a:xfrm rot="15842512">
            <a:off x="2596902" y="2299187"/>
            <a:ext cx="3964682" cy="3456384"/>
            <a:chOff x="2510178" y="2103446"/>
            <a:chExt cx="3964682" cy="3456384"/>
          </a:xfrm>
        </p:grpSpPr>
        <p:sp>
          <p:nvSpPr>
            <p:cNvPr id="27" name="Abgerundetes Rechteck 26"/>
            <p:cNvSpPr/>
            <p:nvPr/>
          </p:nvSpPr>
          <p:spPr>
            <a:xfrm rot="19703486">
              <a:off x="2867289" y="4114722"/>
              <a:ext cx="1922662" cy="1301037"/>
            </a:xfrm>
            <a:prstGeom prst="roundRect">
              <a:avLst>
                <a:gd name="adj" fmla="val 50000"/>
              </a:avLst>
            </a:prstGeom>
            <a:solidFill>
              <a:schemeClr val="bg1">
                <a:lumMod val="85000"/>
                <a:lumOff val="15000"/>
                <a:alpha val="50196"/>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 name="Gruppieren 25"/>
            <p:cNvGrpSpPr/>
            <p:nvPr/>
          </p:nvGrpSpPr>
          <p:grpSpPr>
            <a:xfrm>
              <a:off x="2510178" y="2103446"/>
              <a:ext cx="3964682" cy="3456384"/>
              <a:chOff x="2753685" y="2198269"/>
              <a:chExt cx="3964682" cy="3456384"/>
            </a:xfrm>
          </p:grpSpPr>
          <p:pic>
            <p:nvPicPr>
              <p:cNvPr id="24" name="Grafik 23" descr="Lichtschalter.gif"/>
              <p:cNvPicPr>
                <a:picLocks noChangeAspect="1"/>
              </p:cNvPicPr>
              <p:nvPr/>
            </p:nvPicPr>
            <p:blipFill>
              <a:blip r:embed="rId4" cstate="print">
                <a:grayscl/>
              </a:blip>
              <a:stretch>
                <a:fillRect/>
              </a:stretch>
            </p:blipFill>
            <p:spPr>
              <a:xfrm rot="3358338">
                <a:off x="3007834" y="1944120"/>
                <a:ext cx="3456384" cy="3964682"/>
              </a:xfrm>
              <a:prstGeom prst="rect">
                <a:avLst/>
              </a:prstGeom>
              <a:effectLst>
                <a:outerShdw blurRad="63500" sx="102000" sy="102000" algn="ctr" rotWithShape="0">
                  <a:prstClr val="black">
                    <a:alpha val="40000"/>
                  </a:prstClr>
                </a:outerShdw>
                <a:softEdge rad="12700"/>
              </a:effectLst>
            </p:spPr>
          </p:pic>
          <p:pic>
            <p:nvPicPr>
              <p:cNvPr id="1026" name="Picture 2"/>
              <p:cNvPicPr>
                <a:picLocks noChangeAspect="1" noChangeArrowheads="1"/>
              </p:cNvPicPr>
              <p:nvPr/>
            </p:nvPicPr>
            <p:blipFill>
              <a:blip r:embed="rId5" cstate="print">
                <a:grayscl/>
              </a:blip>
              <a:srcRect/>
              <a:stretch>
                <a:fillRect/>
              </a:stretch>
            </p:blipFill>
            <p:spPr bwMode="auto">
              <a:xfrm rot="3358338">
                <a:off x="3308915" y="4085801"/>
                <a:ext cx="847573" cy="732845"/>
              </a:xfrm>
              <a:prstGeom prst="rect">
                <a:avLst/>
              </a:prstGeom>
              <a:noFill/>
              <a:ln w="9525">
                <a:noFill/>
                <a:miter lim="800000"/>
                <a:headEnd/>
                <a:tailEnd/>
              </a:ln>
              <a:effectLst>
                <a:softEdge rad="31750"/>
              </a:effectLst>
            </p:spPr>
          </p:pic>
        </p:grpSp>
        <p:sp>
          <p:nvSpPr>
            <p:cNvPr id="28" name="Abgerundetes Rechteck 27"/>
            <p:cNvSpPr/>
            <p:nvPr/>
          </p:nvSpPr>
          <p:spPr>
            <a:xfrm rot="19489838">
              <a:off x="3637146" y="4766267"/>
              <a:ext cx="1208203" cy="478755"/>
            </a:xfrm>
            <a:prstGeom prst="roundRect">
              <a:avLst>
                <a:gd name="adj" fmla="val 50000"/>
              </a:avLst>
            </a:prstGeom>
            <a:solidFill>
              <a:srgbClr val="404040">
                <a:alpha val="58824"/>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1000" fill="hold"/>
                                        <p:tgtEl>
                                          <p:spTgt spid="2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remove" nodeType="clickEffect">
                                  <p:stCondLst>
                                    <p:cond delay="0"/>
                                  </p:stCondLst>
                                  <p:childTnLst>
                                    <p:animScale>
                                      <p:cBhvr>
                                        <p:cTn id="10" dur="500" fill="hold"/>
                                        <p:tgtEl>
                                          <p:spTgt spid="1032"/>
                                        </p:tgtEl>
                                      </p:cBhvr>
                                      <p:by x="90000" y="9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Alte, Antrieb, Menschen, Mann, Mädchen, Reise, Auto"/>
          <p:cNvPicPr>
            <a:picLocks noChangeAspect="1" noChangeArrowheads="1"/>
          </p:cNvPicPr>
          <p:nvPr/>
        </p:nvPicPr>
        <p:blipFill>
          <a:blip r:embed="rId2" cstate="print">
            <a:lum bright="10000"/>
          </a:blip>
          <a:srcRect/>
          <a:stretch>
            <a:fillRect/>
          </a:stretch>
        </p:blipFill>
        <p:spPr bwMode="auto">
          <a:xfrm>
            <a:off x="943728" y="1994907"/>
            <a:ext cx="7660720" cy="4824536"/>
          </a:xfrm>
          <a:prstGeom prst="rect">
            <a:avLst/>
          </a:prstGeom>
          <a:noFill/>
        </p:spPr>
      </p:pic>
      <p:grpSp>
        <p:nvGrpSpPr>
          <p:cNvPr id="2" name="Gruppieren 28"/>
          <p:cNvGrpSpPr/>
          <p:nvPr/>
        </p:nvGrpSpPr>
        <p:grpSpPr>
          <a:xfrm>
            <a:off x="3523053" y="1562859"/>
            <a:ext cx="1992675" cy="2664296"/>
            <a:chOff x="2579325" y="1412776"/>
            <a:chExt cx="1992675" cy="2664296"/>
          </a:xfrm>
        </p:grpSpPr>
        <p:sp>
          <p:nvSpPr>
            <p:cNvPr id="17" name="Rechteck 16"/>
            <p:cNvSpPr/>
            <p:nvPr/>
          </p:nvSpPr>
          <p:spPr>
            <a:xfrm>
              <a:off x="2579325" y="1556792"/>
              <a:ext cx="1344603" cy="25202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3347864" y="1412776"/>
              <a:ext cx="1224136" cy="1296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0" name="Grafik 29" descr="Fahrer Gnadenmobil.gif"/>
          <p:cNvPicPr>
            <a:picLocks noChangeAspect="1"/>
          </p:cNvPicPr>
          <p:nvPr/>
        </p:nvPicPr>
        <p:blipFill>
          <a:blip r:embed="rId3" cstate="print"/>
          <a:stretch>
            <a:fillRect/>
          </a:stretch>
        </p:blipFill>
        <p:spPr>
          <a:xfrm>
            <a:off x="3461404" y="2018106"/>
            <a:ext cx="1618084" cy="2250315"/>
          </a:xfrm>
          <a:prstGeom prst="rect">
            <a:avLst/>
          </a:prstGeom>
        </p:spPr>
      </p:pic>
      <p:sp>
        <p:nvSpPr>
          <p:cNvPr id="16" name="Textfeld 15"/>
          <p:cNvSpPr txBox="1"/>
          <p:nvPr/>
        </p:nvSpPr>
        <p:spPr>
          <a:xfrm>
            <a:off x="2815936" y="4803219"/>
            <a:ext cx="2618818" cy="1323439"/>
          </a:xfrm>
          <a:prstGeom prst="rect">
            <a:avLst/>
          </a:prstGeom>
          <a:noFill/>
        </p:spPr>
        <p:txBody>
          <a:bodyPr wrap="square" rtlCol="0">
            <a:spAutoFit/>
          </a:bodyPr>
          <a:lstStyle/>
          <a:p>
            <a:pPr algn="ctr"/>
            <a:r>
              <a:rPr lang="de-DE" sz="4000" smtClean="0">
                <a:latin typeface="Accent SF" pitchFamily="2" charset="0"/>
              </a:rPr>
              <a:t>Lebens-</a:t>
            </a:r>
          </a:p>
          <a:p>
            <a:pPr algn="ctr"/>
            <a:r>
              <a:rPr lang="de-DE" sz="4000" smtClean="0">
                <a:latin typeface="Accent SF" pitchFamily="2" charset="0"/>
              </a:rPr>
              <a:t>auto</a:t>
            </a:r>
            <a:endParaRPr lang="de-DE" sz="4000">
              <a:latin typeface="Accent SF" pitchFamily="2" charset="0"/>
            </a:endParaRPr>
          </a:p>
        </p:txBody>
      </p:sp>
      <p:pic>
        <p:nvPicPr>
          <p:cNvPr id="3" name="Picture 3"/>
          <p:cNvPicPr>
            <a:picLocks noChangeAspect="1" noChangeArrowheads="1"/>
          </p:cNvPicPr>
          <p:nvPr/>
        </p:nvPicPr>
        <p:blipFill>
          <a:blip r:embed="rId4" cstate="print">
            <a:lum bright="10000"/>
          </a:blip>
          <a:srcRect/>
          <a:stretch>
            <a:fillRect/>
          </a:stretch>
        </p:blipFill>
        <p:spPr bwMode="auto">
          <a:xfrm rot="573267">
            <a:off x="3188847" y="3717688"/>
            <a:ext cx="117524" cy="367025"/>
          </a:xfrm>
          <a:prstGeom prst="rect">
            <a:avLst/>
          </a:prstGeom>
          <a:noFill/>
          <a:ln w="9525">
            <a:noFill/>
            <a:miter lim="800000"/>
            <a:headEnd/>
            <a:tailEnd/>
          </a:ln>
        </p:spPr>
      </p:pic>
      <p:pic>
        <p:nvPicPr>
          <p:cNvPr id="20" name="Picture 3"/>
          <p:cNvPicPr>
            <a:picLocks noChangeAspect="1" noChangeArrowheads="1"/>
          </p:cNvPicPr>
          <p:nvPr/>
        </p:nvPicPr>
        <p:blipFill>
          <a:blip r:embed="rId4" cstate="print">
            <a:lum bright="10000"/>
          </a:blip>
          <a:srcRect/>
          <a:stretch>
            <a:fillRect/>
          </a:stretch>
        </p:blipFill>
        <p:spPr bwMode="auto">
          <a:xfrm rot="1216912">
            <a:off x="3108503" y="3731976"/>
            <a:ext cx="117524" cy="367025"/>
          </a:xfrm>
          <a:prstGeom prst="rect">
            <a:avLst/>
          </a:prstGeom>
          <a:noFill/>
          <a:ln w="9525">
            <a:noFill/>
            <a:miter lim="800000"/>
            <a:headEnd/>
            <a:tailEnd/>
          </a:ln>
        </p:spPr>
      </p:pic>
      <p:pic>
        <p:nvPicPr>
          <p:cNvPr id="21" name="Picture 3"/>
          <p:cNvPicPr>
            <a:picLocks noChangeAspect="1" noChangeArrowheads="1"/>
          </p:cNvPicPr>
          <p:nvPr/>
        </p:nvPicPr>
        <p:blipFill>
          <a:blip r:embed="rId4" cstate="print">
            <a:lum bright="10000"/>
          </a:blip>
          <a:srcRect/>
          <a:stretch>
            <a:fillRect/>
          </a:stretch>
        </p:blipFill>
        <p:spPr bwMode="auto">
          <a:xfrm>
            <a:off x="3072703" y="3999772"/>
            <a:ext cx="205892" cy="141285"/>
          </a:xfrm>
          <a:prstGeom prst="rect">
            <a:avLst/>
          </a:prstGeom>
          <a:noFill/>
          <a:ln w="9525">
            <a:noFill/>
            <a:miter lim="800000"/>
            <a:headEnd/>
            <a:tailEnd/>
          </a:ln>
        </p:spPr>
      </p:pic>
      <p:grpSp>
        <p:nvGrpSpPr>
          <p:cNvPr id="41" name="Gruppieren 40"/>
          <p:cNvGrpSpPr/>
          <p:nvPr/>
        </p:nvGrpSpPr>
        <p:grpSpPr>
          <a:xfrm>
            <a:off x="5419725" y="0"/>
            <a:ext cx="3724275" cy="4181475"/>
            <a:chOff x="5419725" y="0"/>
            <a:chExt cx="3724275" cy="4181475"/>
          </a:xfrm>
        </p:grpSpPr>
        <p:pic>
          <p:nvPicPr>
            <p:cNvPr id="35" name="Picture 3"/>
            <p:cNvPicPr>
              <a:picLocks noChangeAspect="1" noChangeArrowheads="1"/>
            </p:cNvPicPr>
            <p:nvPr/>
          </p:nvPicPr>
          <p:blipFill>
            <a:blip r:embed="rId5" cstate="print"/>
            <a:srcRect/>
            <a:stretch>
              <a:fillRect/>
            </a:stretch>
          </p:blipFill>
          <p:spPr bwMode="auto">
            <a:xfrm>
              <a:off x="5419725" y="0"/>
              <a:ext cx="3724275" cy="4181475"/>
            </a:xfrm>
            <a:prstGeom prst="rect">
              <a:avLst/>
            </a:prstGeom>
            <a:noFill/>
            <a:ln w="9525">
              <a:noFill/>
              <a:miter lim="800000"/>
              <a:headEnd/>
              <a:tailEnd/>
            </a:ln>
          </p:spPr>
        </p:pic>
        <p:sp>
          <p:nvSpPr>
            <p:cNvPr id="38" name="Rechteck 37"/>
            <p:cNvSpPr/>
            <p:nvPr/>
          </p:nvSpPr>
          <p:spPr>
            <a:xfrm rot="19800000">
              <a:off x="6852626" y="3192803"/>
              <a:ext cx="1181525" cy="1953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0" name="Grafik 59" descr="Herz vollrot.gif"/>
            <p:cNvPicPr>
              <a:picLocks noChangeAspect="1"/>
            </p:cNvPicPr>
            <p:nvPr/>
          </p:nvPicPr>
          <p:blipFill>
            <a:blip r:embed="rId6" cstate="print">
              <a:lum bright="69000"/>
            </a:blip>
            <a:stretch>
              <a:fillRect/>
            </a:stretch>
          </p:blipFill>
          <p:spPr>
            <a:xfrm>
              <a:off x="7076514" y="2837170"/>
              <a:ext cx="780678" cy="754655"/>
            </a:xfrm>
            <a:prstGeom prst="rect">
              <a:avLst/>
            </a:prstGeom>
          </p:spPr>
        </p:pic>
        <p:sp>
          <p:nvSpPr>
            <p:cNvPr id="61" name="Textfeld 60"/>
            <p:cNvSpPr txBox="1"/>
            <p:nvPr/>
          </p:nvSpPr>
          <p:spPr>
            <a:xfrm rot="19812635">
              <a:off x="6655377" y="2781615"/>
              <a:ext cx="1807286" cy="584775"/>
            </a:xfrm>
            <a:prstGeom prst="rect">
              <a:avLst/>
            </a:prstGeom>
            <a:noFill/>
          </p:spPr>
          <p:txBody>
            <a:bodyPr wrap="square" rtlCol="0">
              <a:spAutoFit/>
            </a:bodyPr>
            <a:lstStyle/>
            <a:p>
              <a:r>
                <a:rPr lang="de-DE" sz="1550" smtClean="0">
                  <a:solidFill>
                    <a:sysClr val="windowText" lastClr="000000"/>
                  </a:solidFill>
                </a:rPr>
                <a:t>      Gottes Liebe</a:t>
              </a:r>
              <a:r>
                <a:rPr lang="de-DE" sz="1000" smtClean="0">
                  <a:solidFill>
                    <a:sysClr val="windowText" lastClr="000000"/>
                  </a:solidFill>
                </a:rPr>
                <a:t> </a:t>
              </a:r>
              <a:r>
                <a:rPr lang="de-DE" sz="1550" smtClean="0">
                  <a:solidFill>
                    <a:sysClr val="windowText" lastClr="000000"/>
                  </a:solidFill>
                </a:rPr>
                <a:t>+</a:t>
              </a:r>
              <a:br>
                <a:rPr lang="de-DE" sz="1550" smtClean="0">
                  <a:solidFill>
                    <a:sysClr val="windowText" lastClr="000000"/>
                  </a:solidFill>
                </a:rPr>
              </a:br>
              <a:r>
                <a:rPr lang="de-DE" sz="1550" smtClean="0">
                  <a:solidFill>
                    <a:sysClr val="windowText" lastClr="000000"/>
                  </a:solidFill>
                </a:rPr>
                <a:t>Wertschätzung</a:t>
              </a:r>
              <a:endParaRPr lang="de-DE" sz="1550">
                <a:solidFill>
                  <a:sysClr val="windowText" lastClr="000000"/>
                </a:solidFill>
              </a:endParaRPr>
            </a:p>
          </p:txBody>
        </p:sp>
      </p:grpSp>
      <p:pic>
        <p:nvPicPr>
          <p:cNvPr id="23" name="Grafik 22" descr="Verdeck.gif"/>
          <p:cNvPicPr>
            <a:picLocks noChangeAspect="1"/>
          </p:cNvPicPr>
          <p:nvPr/>
        </p:nvPicPr>
        <p:blipFill>
          <a:blip r:embed="rId7" cstate="print">
            <a:lum bright="10000"/>
          </a:blip>
          <a:stretch>
            <a:fillRect/>
          </a:stretch>
        </p:blipFill>
        <p:spPr>
          <a:xfrm>
            <a:off x="5238886" y="3993715"/>
            <a:ext cx="1185141" cy="400050"/>
          </a:xfrm>
          <a:prstGeom prst="rect">
            <a:avLst/>
          </a:prstGeom>
        </p:spPr>
      </p:pic>
      <p:grpSp>
        <p:nvGrpSpPr>
          <p:cNvPr id="5" name="Gruppieren 37"/>
          <p:cNvGrpSpPr/>
          <p:nvPr/>
        </p:nvGrpSpPr>
        <p:grpSpPr>
          <a:xfrm>
            <a:off x="5076056" y="4443179"/>
            <a:ext cx="360040" cy="360040"/>
            <a:chOff x="5004048" y="4437112"/>
            <a:chExt cx="360040" cy="360040"/>
          </a:xfrm>
        </p:grpSpPr>
        <p:sp>
          <p:nvSpPr>
            <p:cNvPr id="27" name="Ellipse 26"/>
            <p:cNvSpPr/>
            <p:nvPr/>
          </p:nvSpPr>
          <p:spPr>
            <a:xfrm>
              <a:off x="5004048" y="4437112"/>
              <a:ext cx="360040" cy="360040"/>
            </a:xfrm>
            <a:prstGeom prst="ellipse">
              <a:avLst/>
            </a:prstGeom>
            <a:solidFill>
              <a:srgbClr val="39D4F9"/>
            </a:solid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a:off x="5258956" y="4587260"/>
              <a:ext cx="56758" cy="65132"/>
            </a:xfrm>
            <a:prstGeom prst="ellipse">
              <a:avLst/>
            </a:prstGeom>
            <a:solidFill>
              <a:srgbClr val="39D4F9"/>
            </a:solid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074" name="Picture 2"/>
          <p:cNvPicPr>
            <a:picLocks noChangeAspect="1" noChangeArrowheads="1"/>
          </p:cNvPicPr>
          <p:nvPr/>
        </p:nvPicPr>
        <p:blipFill>
          <a:blip r:embed="rId8" cstate="print"/>
          <a:srcRect/>
          <a:stretch>
            <a:fillRect/>
          </a:stretch>
        </p:blipFill>
        <p:spPr bwMode="auto">
          <a:xfrm>
            <a:off x="216024" y="162137"/>
            <a:ext cx="3289902" cy="2618792"/>
          </a:xfrm>
          <a:prstGeom prst="rect">
            <a:avLst/>
          </a:prstGeom>
          <a:noFill/>
          <a:ln w="9525">
            <a:noFill/>
            <a:miter lim="800000"/>
            <a:headEnd/>
            <a:tailEnd/>
          </a:ln>
        </p:spPr>
      </p:pic>
      <p:sp>
        <p:nvSpPr>
          <p:cNvPr id="40" name="Rechteck 39"/>
          <p:cNvSpPr/>
          <p:nvPr/>
        </p:nvSpPr>
        <p:spPr>
          <a:xfrm>
            <a:off x="7203244" y="5127476"/>
            <a:ext cx="1584176" cy="14123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2" name="Gruppieren 41"/>
          <p:cNvGrpSpPr/>
          <p:nvPr/>
        </p:nvGrpSpPr>
        <p:grpSpPr>
          <a:xfrm>
            <a:off x="7157885" y="4509120"/>
            <a:ext cx="2022627" cy="1954944"/>
            <a:chOff x="6437805" y="4509120"/>
            <a:chExt cx="2022627" cy="1954944"/>
          </a:xfrm>
        </p:grpSpPr>
        <p:pic>
          <p:nvPicPr>
            <p:cNvPr id="43" name="Picture 5" descr="Kopf, Blau, Gliederung, Pflanzen, Blume, Narzisse"/>
            <p:cNvPicPr>
              <a:picLocks noChangeAspect="1" noChangeArrowheads="1"/>
            </p:cNvPicPr>
            <p:nvPr/>
          </p:nvPicPr>
          <p:blipFill>
            <a:blip r:embed="rId9" cstate="print"/>
            <a:srcRect/>
            <a:stretch>
              <a:fillRect/>
            </a:stretch>
          </p:blipFill>
          <p:spPr bwMode="auto">
            <a:xfrm rot="19305986">
              <a:off x="7012801" y="6130621"/>
              <a:ext cx="337130" cy="333443"/>
            </a:xfrm>
            <a:prstGeom prst="rect">
              <a:avLst/>
            </a:prstGeom>
            <a:noFill/>
          </p:spPr>
        </p:pic>
        <p:pic>
          <p:nvPicPr>
            <p:cNvPr id="44" name="Picture 5" descr="Kopf, Blau, Gliederung, Pflanzen, Blume, Narzisse"/>
            <p:cNvPicPr>
              <a:picLocks noChangeAspect="1" noChangeArrowheads="1"/>
            </p:cNvPicPr>
            <p:nvPr/>
          </p:nvPicPr>
          <p:blipFill>
            <a:blip r:embed="rId10" cstate="print"/>
            <a:srcRect/>
            <a:stretch>
              <a:fillRect/>
            </a:stretch>
          </p:blipFill>
          <p:spPr bwMode="auto">
            <a:xfrm rot="19305986">
              <a:off x="7272797" y="5957926"/>
              <a:ext cx="196097" cy="193952"/>
            </a:xfrm>
            <a:prstGeom prst="rect">
              <a:avLst/>
            </a:prstGeom>
            <a:noFill/>
          </p:spPr>
        </p:pic>
        <p:pic>
          <p:nvPicPr>
            <p:cNvPr id="45" name="Picture 5" descr="Kopf, Blau, Gliederung, Pflanzen, Blume, Narzisse"/>
            <p:cNvPicPr>
              <a:picLocks noChangeAspect="1" noChangeArrowheads="1"/>
            </p:cNvPicPr>
            <p:nvPr/>
          </p:nvPicPr>
          <p:blipFill>
            <a:blip r:embed="rId10" cstate="print"/>
            <a:srcRect/>
            <a:stretch>
              <a:fillRect/>
            </a:stretch>
          </p:blipFill>
          <p:spPr bwMode="auto">
            <a:xfrm rot="19305986">
              <a:off x="7200788" y="5669893"/>
              <a:ext cx="196097" cy="193952"/>
            </a:xfrm>
            <a:prstGeom prst="rect">
              <a:avLst/>
            </a:prstGeom>
            <a:noFill/>
          </p:spPr>
        </p:pic>
        <p:pic>
          <p:nvPicPr>
            <p:cNvPr id="46" name="Picture 5" descr="Kopf, Blau, Gliederung, Pflanzen, Blume, Narzisse"/>
            <p:cNvPicPr>
              <a:picLocks noChangeAspect="1" noChangeArrowheads="1"/>
            </p:cNvPicPr>
            <p:nvPr/>
          </p:nvPicPr>
          <p:blipFill>
            <a:blip r:embed="rId9" cstate="print"/>
            <a:srcRect/>
            <a:stretch>
              <a:fillRect/>
            </a:stretch>
          </p:blipFill>
          <p:spPr bwMode="auto">
            <a:xfrm>
              <a:off x="7449837" y="5630016"/>
              <a:ext cx="337130" cy="333443"/>
            </a:xfrm>
            <a:prstGeom prst="rect">
              <a:avLst/>
            </a:prstGeom>
            <a:noFill/>
          </p:spPr>
        </p:pic>
        <p:pic>
          <p:nvPicPr>
            <p:cNvPr id="47" name="Picture 5" descr="Kopf, Blau, Gliederung, Pflanzen, Blume, Narzisse"/>
            <p:cNvPicPr>
              <a:picLocks noChangeAspect="1" noChangeArrowheads="1"/>
            </p:cNvPicPr>
            <p:nvPr/>
          </p:nvPicPr>
          <p:blipFill>
            <a:blip r:embed="rId11" cstate="print"/>
            <a:srcRect/>
            <a:stretch>
              <a:fillRect/>
            </a:stretch>
          </p:blipFill>
          <p:spPr bwMode="auto">
            <a:xfrm rot="3129564">
              <a:off x="6747049" y="5731425"/>
              <a:ext cx="405047" cy="400617"/>
            </a:xfrm>
            <a:prstGeom prst="rect">
              <a:avLst/>
            </a:prstGeom>
            <a:noFill/>
          </p:spPr>
        </p:pic>
        <p:pic>
          <p:nvPicPr>
            <p:cNvPr id="48" name="Picture 5" descr="Kopf, Blau, Gliederung, Pflanzen, Blume, Narzisse"/>
            <p:cNvPicPr>
              <a:picLocks noChangeAspect="1" noChangeArrowheads="1"/>
            </p:cNvPicPr>
            <p:nvPr/>
          </p:nvPicPr>
          <p:blipFill>
            <a:blip r:embed="rId9" cstate="print"/>
            <a:srcRect/>
            <a:stretch>
              <a:fillRect/>
            </a:stretch>
          </p:blipFill>
          <p:spPr bwMode="auto">
            <a:xfrm>
              <a:off x="6437805" y="6061276"/>
              <a:ext cx="355484" cy="333443"/>
            </a:xfrm>
            <a:prstGeom prst="rect">
              <a:avLst/>
            </a:prstGeom>
            <a:noFill/>
          </p:spPr>
        </p:pic>
        <p:sp>
          <p:nvSpPr>
            <p:cNvPr id="39" name="Textfeld 38"/>
            <p:cNvSpPr txBox="1"/>
            <p:nvPr/>
          </p:nvSpPr>
          <p:spPr>
            <a:xfrm>
              <a:off x="6444208" y="4509120"/>
              <a:ext cx="2016224" cy="954107"/>
            </a:xfrm>
            <a:prstGeom prst="rect">
              <a:avLst/>
            </a:prstGeom>
            <a:noFill/>
          </p:spPr>
          <p:txBody>
            <a:bodyPr wrap="square" rtlCol="0">
              <a:spAutoFit/>
            </a:bodyPr>
            <a:lstStyle/>
            <a:p>
              <a:r>
                <a:rPr lang="de-DE" sz="2800" smtClean="0">
                  <a:solidFill>
                    <a:schemeClr val="bg1"/>
                  </a:solidFill>
                </a:rPr>
                <a:t>Freude + Dankbarkeit</a:t>
              </a:r>
              <a:endParaRPr lang="de-DE" sz="280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print"/>
          <a:srcRect/>
          <a:stretch>
            <a:fillRect/>
          </a:stretch>
        </p:blipFill>
        <p:spPr bwMode="auto">
          <a:xfrm>
            <a:off x="7020272" y="2204864"/>
            <a:ext cx="2112321" cy="1782919"/>
          </a:xfrm>
          <a:prstGeom prst="rect">
            <a:avLst/>
          </a:prstGeom>
          <a:noFill/>
          <a:ln w="9525">
            <a:noFill/>
            <a:miter lim="800000"/>
            <a:headEnd/>
            <a:tailEnd/>
          </a:ln>
        </p:spPr>
      </p:pic>
      <p:sp>
        <p:nvSpPr>
          <p:cNvPr id="3" name="Inhaltsplatzhalter 2"/>
          <p:cNvSpPr>
            <a:spLocks noGrp="1"/>
          </p:cNvSpPr>
          <p:nvPr>
            <p:ph idx="1"/>
          </p:nvPr>
        </p:nvSpPr>
        <p:spPr>
          <a:xfrm>
            <a:off x="251520" y="1482758"/>
            <a:ext cx="8712968" cy="4538530"/>
          </a:xfrm>
        </p:spPr>
        <p:txBody>
          <a:bodyPr/>
          <a:lstStyle/>
          <a:p>
            <a:pPr marL="4763" indent="-4763">
              <a:spcAft>
                <a:spcPts val="1200"/>
              </a:spcAft>
              <a:buNone/>
            </a:pPr>
            <a:r>
              <a:rPr lang="de-DE" smtClean="0"/>
              <a:t>Als Beschenkte können wir unser altes Leben gerne loslassen </a:t>
            </a:r>
            <a:r>
              <a:rPr lang="de-DE" sz="2800" b="1" smtClean="0"/>
              <a:t>weil wir wissen und spüren,  dass  </a:t>
            </a:r>
            <a:br>
              <a:rPr lang="de-DE" sz="2800" b="1" smtClean="0"/>
            </a:br>
            <a:r>
              <a:rPr lang="de-DE" sz="2800" b="1" smtClean="0"/>
              <a:t>Jesus etwas viel Besseres für uns hat:</a:t>
            </a:r>
            <a:br>
              <a:rPr lang="de-DE" sz="2800" b="1" smtClean="0"/>
            </a:br>
            <a:endParaRPr lang="de-DE" sz="1800" b="1" smtClean="0"/>
          </a:p>
          <a:p>
            <a:pPr marL="361950" indent="-361950">
              <a:spcAft>
                <a:spcPts val="1200"/>
              </a:spcAft>
            </a:pPr>
            <a:r>
              <a:rPr lang="de-DE" sz="2800" smtClean="0"/>
              <a:t>Echte Befriedigung für unsere Bedürfnisse!</a:t>
            </a:r>
          </a:p>
          <a:p>
            <a:pPr marL="361950" indent="-361950">
              <a:spcAft>
                <a:spcPts val="1200"/>
              </a:spcAft>
            </a:pPr>
            <a:r>
              <a:rPr lang="de-DE" sz="2800" smtClean="0"/>
              <a:t>Echte  Würde eines Königskinds </a:t>
            </a:r>
          </a:p>
          <a:p>
            <a:pPr marL="361950" indent="-361950">
              <a:spcAft>
                <a:spcPts val="1200"/>
              </a:spcAft>
            </a:pPr>
            <a:r>
              <a:rPr lang="de-DE" sz="2800" smtClean="0"/>
              <a:t>Echte Liebe des himmlischen Vaters!</a:t>
            </a:r>
          </a:p>
          <a:p>
            <a:pPr marL="361950" indent="-361950">
              <a:spcAft>
                <a:spcPts val="1200"/>
              </a:spcAft>
            </a:pPr>
            <a:r>
              <a:rPr lang="de-DE" sz="2800" smtClean="0"/>
              <a:t>Echter Reichtum, der über den Tod hinaus bestehen bleibt!</a:t>
            </a:r>
            <a:endParaRPr lang="de-DE" smtClean="0"/>
          </a:p>
        </p:txBody>
      </p:sp>
      <p:sp>
        <p:nvSpPr>
          <p:cNvPr id="8" name="Titel 1"/>
          <p:cNvSpPr>
            <a:spLocks noGrp="1"/>
          </p:cNvSpPr>
          <p:nvPr>
            <p:ph type="title"/>
          </p:nvPr>
        </p:nvSpPr>
        <p:spPr>
          <a:xfrm>
            <a:off x="252242" y="81708"/>
            <a:ext cx="8828694" cy="1252728"/>
          </a:xfrm>
        </p:spPr>
        <p:txBody>
          <a:bodyPr>
            <a:normAutofit fontScale="90000"/>
          </a:bodyPr>
          <a:lstStyle/>
          <a:p>
            <a:r>
              <a:rPr lang="de-DE" smtClean="0"/>
              <a:t>Durch das Geschenk der Gnade werden wir frei! </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lum bright="-20000" contrast="-20000"/>
          </a:blip>
          <a:srcRect/>
          <a:stretch>
            <a:fillRect/>
          </a:stretch>
        </p:blipFill>
        <p:spPr bwMode="auto">
          <a:xfrm>
            <a:off x="-58301" y="1498428"/>
            <a:ext cx="9319765" cy="5517232"/>
          </a:xfrm>
          <a:prstGeom prst="rect">
            <a:avLst/>
          </a:prstGeom>
          <a:noFill/>
          <a:ln w="9525">
            <a:noFill/>
            <a:miter lim="800000"/>
            <a:headEnd/>
            <a:tailEnd/>
          </a:ln>
        </p:spPr>
      </p:pic>
      <p:sp>
        <p:nvSpPr>
          <p:cNvPr id="5" name="Titel 1"/>
          <p:cNvSpPr>
            <a:spLocks noGrp="1"/>
          </p:cNvSpPr>
          <p:nvPr>
            <p:ph type="title"/>
          </p:nvPr>
        </p:nvSpPr>
        <p:spPr>
          <a:xfrm>
            <a:off x="457200" y="75238"/>
            <a:ext cx="8229600" cy="1252728"/>
          </a:xfrm>
        </p:spPr>
        <p:txBody>
          <a:bodyPr>
            <a:normAutofit fontScale="90000"/>
          </a:bodyPr>
          <a:lstStyle/>
          <a:p>
            <a:r>
              <a:rPr lang="de-DE" smtClean="0"/>
              <a:t>Die Gnade Gottes verwandelt uns!</a:t>
            </a:r>
            <a:endParaRPr lang="de-DE"/>
          </a:p>
        </p:txBody>
      </p:sp>
      <p:sp>
        <p:nvSpPr>
          <p:cNvPr id="4" name="Inhaltsplatzhalter 2"/>
          <p:cNvSpPr>
            <a:spLocks noGrp="1"/>
          </p:cNvSpPr>
          <p:nvPr>
            <p:ph idx="1"/>
          </p:nvPr>
        </p:nvSpPr>
        <p:spPr>
          <a:xfrm>
            <a:off x="251520" y="1500550"/>
            <a:ext cx="8892480" cy="5240818"/>
          </a:xfrm>
        </p:spPr>
        <p:txBody>
          <a:bodyPr>
            <a:noAutofit/>
          </a:bodyPr>
          <a:lstStyle/>
          <a:p>
            <a:pPr marL="95250" indent="23813">
              <a:spcAft>
                <a:spcPts val="1800"/>
              </a:spcAft>
              <a:buNone/>
            </a:pPr>
            <a:r>
              <a:rPr lang="de-DE" b="1" smtClean="0">
                <a:solidFill>
                  <a:schemeClr val="bg1"/>
                </a:solidFill>
              </a:rPr>
              <a:t>Die Gnade, die wir am Kreuz geschenkt bekommen…</a:t>
            </a:r>
            <a:endParaRPr lang="de-DE" smtClean="0">
              <a:solidFill>
                <a:schemeClr val="bg1"/>
              </a:solidFill>
            </a:endParaRPr>
          </a:p>
          <a:p>
            <a:pPr marL="490538" indent="-312738">
              <a:spcAft>
                <a:spcPts val="1800"/>
              </a:spcAft>
              <a:buNone/>
            </a:pPr>
            <a:r>
              <a:rPr lang="de-DE" smtClean="0">
                <a:solidFill>
                  <a:schemeClr val="bg1"/>
                </a:solidFill>
              </a:rPr>
              <a:t>… macht unsere harten Herzen weich.</a:t>
            </a:r>
          </a:p>
          <a:p>
            <a:pPr marL="490538" indent="-312738">
              <a:spcAft>
                <a:spcPts val="1800"/>
              </a:spcAft>
              <a:buNone/>
            </a:pPr>
            <a:r>
              <a:rPr lang="de-DE" smtClean="0">
                <a:solidFill>
                  <a:schemeClr val="bg1"/>
                </a:solidFill>
              </a:rPr>
              <a:t>… macht uns zu gnädigen Menschen, die einander tragen, ertragen, lieben und beschenken können.</a:t>
            </a:r>
          </a:p>
          <a:p>
            <a:pPr marL="490538" indent="-312738">
              <a:spcAft>
                <a:spcPts val="1800"/>
              </a:spcAft>
              <a:buNone/>
            </a:pPr>
            <a:r>
              <a:rPr lang="de-DE" smtClean="0">
                <a:solidFill>
                  <a:schemeClr val="bg1"/>
                </a:solidFill>
              </a:rPr>
              <a:t>… lässt in uns eine Gottesbeziehung wachsen, in der uns Gott nicht gibt, was wir verdient haben sondern in der er uns überreich und großzügig beschenken kann.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20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up)">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up)">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5720" y="75238"/>
            <a:ext cx="8572560" cy="1252728"/>
          </a:xfrm>
        </p:spPr>
        <p:txBody>
          <a:bodyPr>
            <a:noAutofit/>
          </a:bodyPr>
          <a:lstStyle/>
          <a:p>
            <a:r>
              <a:rPr lang="de-DE" sz="4000" smtClean="0"/>
              <a:t>Komm zum Kreuz! Zerbrich am Kreuz!</a:t>
            </a:r>
            <a:endParaRPr lang="de-DE" sz="4000"/>
          </a:p>
        </p:txBody>
      </p:sp>
      <p:sp>
        <p:nvSpPr>
          <p:cNvPr id="3" name="Inhaltsplatzhalter 2"/>
          <p:cNvSpPr>
            <a:spLocks noGrp="1"/>
          </p:cNvSpPr>
          <p:nvPr>
            <p:ph idx="1"/>
          </p:nvPr>
        </p:nvSpPr>
        <p:spPr>
          <a:xfrm>
            <a:off x="3707904" y="1584247"/>
            <a:ext cx="5436096" cy="5273753"/>
          </a:xfrm>
        </p:spPr>
        <p:txBody>
          <a:bodyPr>
            <a:normAutofit/>
          </a:bodyPr>
          <a:lstStyle/>
          <a:p>
            <a:pPr marL="95250" indent="0">
              <a:spcAft>
                <a:spcPts val="2400"/>
              </a:spcAft>
              <a:buNone/>
            </a:pPr>
            <a:r>
              <a:rPr lang="de-DE" sz="2800" b="1" smtClean="0"/>
              <a:t>Gib deinen Stolz, deinen Geltungsdrang, deine Forderungen und Bindungen auf und empfange dafür ein neues, erfülltes, freies und sinnvolles Leben umsonst aus Gottes Gnade.</a:t>
            </a:r>
          </a:p>
          <a:p>
            <a:pPr marL="95250" indent="0">
              <a:buNone/>
            </a:pPr>
            <a:r>
              <a:rPr lang="de-DE" sz="2800" b="1" smtClean="0">
                <a:solidFill>
                  <a:schemeClr val="tx1">
                    <a:lumMod val="65000"/>
                    <a:lumOff val="35000"/>
                  </a:schemeClr>
                </a:solidFill>
              </a:rPr>
              <a:t>In Wirklichkeit ist das kein Opfer. Es ist ein phantastischer Tausch, bei dem wir unendlich viel gewinnen! </a:t>
            </a:r>
            <a:endParaRPr lang="de-DE" sz="2800" smtClean="0">
              <a:solidFill>
                <a:schemeClr val="tx1">
                  <a:lumMod val="65000"/>
                  <a:lumOff val="35000"/>
                </a:schemeClr>
              </a:solidFill>
            </a:endParaRPr>
          </a:p>
        </p:txBody>
      </p:sp>
      <p:pic>
        <p:nvPicPr>
          <p:cNvPr id="3074" name="Picture 2" descr="http://pixabay.com/get/8e65cf7c4e7353065f01/1365201970/cross-77999_1920.jpg"/>
          <p:cNvPicPr>
            <a:picLocks noChangeAspect="1" noChangeArrowheads="1"/>
          </p:cNvPicPr>
          <p:nvPr/>
        </p:nvPicPr>
        <p:blipFill>
          <a:blip r:embed="rId2" cstate="print"/>
          <a:srcRect/>
          <a:stretch>
            <a:fillRect/>
          </a:stretch>
        </p:blipFill>
        <p:spPr bwMode="auto">
          <a:xfrm>
            <a:off x="0" y="1512390"/>
            <a:ext cx="3635896" cy="53456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6456"/>
            <a:ext cx="8229600" cy="1252728"/>
          </a:xfrm>
        </p:spPr>
        <p:txBody>
          <a:bodyPr>
            <a:normAutofit fontScale="90000"/>
          </a:bodyPr>
          <a:lstStyle/>
          <a:p>
            <a:r>
              <a:rPr lang="de-DE" smtClean="0"/>
              <a:t>Das Kreuz ist das Zentrum der biblischen Botschaft!</a:t>
            </a:r>
            <a:endParaRPr lang="de-DE"/>
          </a:p>
        </p:txBody>
      </p:sp>
      <p:sp>
        <p:nvSpPr>
          <p:cNvPr id="3" name="Inhaltsplatzhalter 2"/>
          <p:cNvSpPr>
            <a:spLocks noGrp="1"/>
          </p:cNvSpPr>
          <p:nvPr>
            <p:ph idx="1"/>
          </p:nvPr>
        </p:nvSpPr>
        <p:spPr/>
        <p:txBody>
          <a:bodyPr>
            <a:normAutofit/>
          </a:bodyPr>
          <a:lstStyle/>
          <a:p>
            <a:pPr>
              <a:spcAft>
                <a:spcPts val="1200"/>
              </a:spcAft>
            </a:pPr>
            <a:r>
              <a:rPr lang="de-DE" b="1" smtClean="0"/>
              <a:t>1. Korinther 2, 2</a:t>
            </a:r>
            <a:r>
              <a:rPr lang="de-DE" smtClean="0"/>
              <a:t>: „Ich wollte von nichts anderem spechen als von Jesus Christus und seinem Tod am Kreuz.“</a:t>
            </a:r>
          </a:p>
          <a:p>
            <a:pPr>
              <a:spcAft>
                <a:spcPts val="1800"/>
              </a:spcAft>
            </a:pPr>
            <a:r>
              <a:rPr lang="de-DE" b="1" smtClean="0"/>
              <a:t>Lukas 9, 23</a:t>
            </a:r>
            <a:r>
              <a:rPr lang="de-DE" smtClean="0"/>
              <a:t>: „Wenn einer von euch mit mir gehen will, muss er sich selbst verleugnen, jeden Tag aufs Neue sein Kreuz auf sich nehmen und mir nachfolgen.“</a:t>
            </a:r>
          </a:p>
          <a:p>
            <a:pPr>
              <a:buNone/>
            </a:pPr>
            <a:r>
              <a:rPr lang="de-DE" sz="6600" smtClean="0">
                <a:solidFill>
                  <a:srgbClr val="FF0000"/>
                </a:solidFill>
                <a:effectLst>
                  <a:outerShdw blurRad="38100" dist="38100" dir="2700000" algn="tl">
                    <a:srgbClr val="000000">
                      <a:alpha val="43137"/>
                    </a:srgbClr>
                  </a:outerShdw>
                </a:effectLst>
              </a:rPr>
              <a:t>Was bedeutet das???</a:t>
            </a:r>
          </a:p>
          <a:p>
            <a:endParaRPr lang="de-DE" smtClean="0"/>
          </a:p>
          <a:p>
            <a:endParaRPr lang="de-DE" smtClean="0"/>
          </a:p>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6456"/>
            <a:ext cx="8229600" cy="1252728"/>
          </a:xfrm>
        </p:spPr>
        <p:txBody>
          <a:bodyPr>
            <a:normAutofit/>
          </a:bodyPr>
          <a:lstStyle/>
          <a:p>
            <a:r>
              <a:rPr lang="de-DE" sz="4000" smtClean="0"/>
              <a:t>Unsere menschliche Natur ist böse!</a:t>
            </a:r>
            <a:endParaRPr lang="de-DE" sz="4000"/>
          </a:p>
        </p:txBody>
      </p:sp>
      <p:sp>
        <p:nvSpPr>
          <p:cNvPr id="3" name="Inhaltsplatzhalter 2"/>
          <p:cNvSpPr>
            <a:spLocks noGrp="1"/>
          </p:cNvSpPr>
          <p:nvPr>
            <p:ph idx="1"/>
          </p:nvPr>
        </p:nvSpPr>
        <p:spPr>
          <a:xfrm>
            <a:off x="374848" y="1772817"/>
            <a:ext cx="8229600" cy="3816424"/>
          </a:xfrm>
        </p:spPr>
        <p:txBody>
          <a:bodyPr>
            <a:normAutofit/>
          </a:bodyPr>
          <a:lstStyle/>
          <a:p>
            <a:pPr>
              <a:spcAft>
                <a:spcPts val="1200"/>
              </a:spcAft>
            </a:pPr>
            <a:r>
              <a:rPr lang="de-DE" sz="3600" b="1" smtClean="0"/>
              <a:t>1. Mose 8, 21</a:t>
            </a:r>
            <a:r>
              <a:rPr lang="de-DE" sz="3600" smtClean="0"/>
              <a:t>: „Das Dichten und Trachten des menschlichen Herzens ist böse  von Jugend auf.“</a:t>
            </a:r>
          </a:p>
          <a:p>
            <a:r>
              <a:rPr lang="de-DE" sz="3600" b="1" smtClean="0"/>
              <a:t>Römer 3, 12</a:t>
            </a:r>
            <a:r>
              <a:rPr lang="de-DE" sz="3600" smtClean="0"/>
              <a:t>: „Sie sind alle abgewichen und allesamt verdorben. Da ist keiner, der Gutes tut, auch nicht einer.“</a:t>
            </a:r>
          </a:p>
        </p:txBody>
      </p:sp>
      <p:sp>
        <p:nvSpPr>
          <p:cNvPr id="4" name="Titel 1"/>
          <p:cNvSpPr txBox="1">
            <a:spLocks/>
          </p:cNvSpPr>
          <p:nvPr/>
        </p:nvSpPr>
        <p:spPr>
          <a:xfrm>
            <a:off x="304800" y="69334"/>
            <a:ext cx="8534400" cy="1252728"/>
          </a:xfrm>
          <a:prstGeom prst="rect">
            <a:avLst/>
          </a:prstGeom>
          <a:solidFill>
            <a:schemeClr val="tx1"/>
          </a:solidFill>
        </p:spPr>
        <p:txBody>
          <a:bodyPr vert="horz" lIns="91440" rIns="45720" rtlCol="0" anchor="ctr">
            <a:normAutofit/>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4000" b="1" i="0" u="none" strike="noStrike" kern="1200" cap="none" spc="0" normalizeH="0" baseline="0" noProof="0" smtClean="0">
                <a:ln>
                  <a:noFill/>
                </a:ln>
                <a:solidFill>
                  <a:schemeClr val="accent1">
                    <a:satMod val="150000"/>
                  </a:schemeClr>
                </a:solidFill>
                <a:effectLst/>
                <a:uLnTx/>
                <a:uFillTx/>
                <a:latin typeface="+mj-lt"/>
                <a:ea typeface="+mj-ea"/>
                <a:cs typeface="+mj-cs"/>
              </a:rPr>
              <a:t>Ist der Mensch im Kern gut oder böse?</a:t>
            </a:r>
            <a:endParaRPr kumimoji="0" lang="de-DE" sz="4000" b="1" i="0" u="none" strike="noStrike" kern="1200" cap="none" spc="0" normalizeH="0" baseline="0" noProof="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6456"/>
            <a:ext cx="8229600" cy="1252728"/>
          </a:xfrm>
        </p:spPr>
        <p:txBody>
          <a:bodyPr>
            <a:normAutofit/>
          </a:bodyPr>
          <a:lstStyle/>
          <a:p>
            <a:r>
              <a:rPr lang="de-DE" sz="4000" smtClean="0"/>
              <a:t>Auch als Christen werden wir nicht automatisch gut!</a:t>
            </a:r>
            <a:endParaRPr lang="de-DE" sz="4000"/>
          </a:p>
        </p:txBody>
      </p:sp>
      <p:sp>
        <p:nvSpPr>
          <p:cNvPr id="3" name="Inhaltsplatzhalter 2"/>
          <p:cNvSpPr>
            <a:spLocks noGrp="1"/>
          </p:cNvSpPr>
          <p:nvPr>
            <p:ph idx="1"/>
          </p:nvPr>
        </p:nvSpPr>
        <p:spPr>
          <a:xfrm>
            <a:off x="374848" y="1484784"/>
            <a:ext cx="8229600" cy="5373216"/>
          </a:xfrm>
        </p:spPr>
        <p:txBody>
          <a:bodyPr>
            <a:noAutofit/>
          </a:bodyPr>
          <a:lstStyle/>
          <a:p>
            <a:pPr marL="95250" indent="0" hangingPunct="0">
              <a:buNone/>
            </a:pPr>
            <a:r>
              <a:rPr lang="de-DE" sz="2800" b="1" smtClean="0"/>
              <a:t>Römer 7, 14 - 24 : </a:t>
            </a:r>
            <a:r>
              <a:rPr lang="de-DE" sz="2800" smtClean="0"/>
              <a:t>„</a:t>
            </a:r>
            <a:r>
              <a:rPr lang="de-DE" sz="2800" i="1" smtClean="0"/>
              <a:t>Ich begreife mich selbst nicht, denn ich möchte von ganzem Herzen tun, was gut ist, und tue es doch nicht. Stattdessen tue ich das, was ich eigentlich hasse. Ich weiß, dass mein Handeln falsch ist, und gebe damit zu, dass das Gesetz gut ist. Aber ich kann mir selbst nicht helfen, weil die Sünde in mir mich zum Bösen verleitet… Es ist anscheinend wie ein inneres Gesetz in meinem Leben, dass ich, wenn ich das Gute will, unweigerlich das Böse tue. … Dieses Gesetz gewinnt die Oberhand und macht mich zum Sklaven der Sünde, die immer noch in mir ist. Was bin ich doch für ein elender Mensch!“</a:t>
            </a:r>
            <a:endParaRPr lang="de-DE"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1484784"/>
            <a:ext cx="9144000" cy="53732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1"/>
          <p:cNvSpPr txBox="1">
            <a:spLocks/>
          </p:cNvSpPr>
          <p:nvPr/>
        </p:nvSpPr>
        <p:spPr>
          <a:xfrm>
            <a:off x="548496" y="141894"/>
            <a:ext cx="8343984" cy="1252728"/>
          </a:xfrm>
          <a:prstGeom prst="rect">
            <a:avLst/>
          </a:prstGeom>
          <a:solidFill>
            <a:schemeClr val="tx1"/>
          </a:solidFill>
        </p:spPr>
        <p:txBody>
          <a:bodyPr vert="horz" lIns="91440" rIns="45720" rtlCol="0" anchor="ctr">
            <a:normAutofit fontScale="97500"/>
            <a:scene3d>
              <a:camera prst="orthographicFront"/>
              <a:lightRig rig="threePt" dir="t">
                <a:rot lat="0" lon="0" rev="4800000"/>
              </a:lightRig>
            </a:scene3d>
            <a:sp3d prstMaterial="matte">
              <a:bevelT w="50800" h="1016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4500" b="1" i="0" u="none" strike="noStrike" kern="1200" cap="none" spc="0" normalizeH="0" baseline="0" noProof="0" smtClean="0">
                <a:ln>
                  <a:noFill/>
                </a:ln>
                <a:solidFill>
                  <a:schemeClr val="accent1">
                    <a:satMod val="150000"/>
                  </a:schemeClr>
                </a:solidFill>
                <a:effectLst/>
                <a:uLnTx/>
                <a:uFillTx/>
                <a:latin typeface="+mj-lt"/>
                <a:ea typeface="+mj-ea"/>
                <a:cs typeface="+mj-cs"/>
              </a:rPr>
              <a:t>Das Kreuz</a:t>
            </a:r>
            <a:r>
              <a:rPr kumimoji="0" lang="de-DE" sz="4500" b="1" i="0" u="none" strike="noStrike" kern="1200" cap="none" spc="0" normalizeH="0" noProof="0" smtClean="0">
                <a:ln>
                  <a:noFill/>
                </a:ln>
                <a:solidFill>
                  <a:schemeClr val="accent1">
                    <a:satMod val="150000"/>
                  </a:schemeClr>
                </a:solidFill>
                <a:effectLst/>
                <a:uLnTx/>
                <a:uFillTx/>
                <a:latin typeface="+mj-lt"/>
                <a:ea typeface="+mj-ea"/>
                <a:cs typeface="+mj-cs"/>
              </a:rPr>
              <a:t> befreit uns von Schuld</a:t>
            </a:r>
            <a:r>
              <a:rPr kumimoji="0" lang="de-DE" sz="4500" b="1" i="0" u="none" strike="noStrike" kern="1200" cap="none" spc="0" normalizeH="0" baseline="0" noProof="0" smtClean="0">
                <a:ln>
                  <a:noFill/>
                </a:ln>
                <a:solidFill>
                  <a:schemeClr val="accent1">
                    <a:satMod val="150000"/>
                  </a:schemeClr>
                </a:solidFill>
                <a:effectLst/>
                <a:uLnTx/>
                <a:uFillTx/>
                <a:latin typeface="+mj-lt"/>
                <a:ea typeface="+mj-ea"/>
                <a:cs typeface="+mj-cs"/>
              </a:rPr>
              <a:t>:</a:t>
            </a:r>
            <a:endParaRPr kumimoji="0" lang="de-DE" sz="4500" b="1" i="0" u="none" strike="noStrike" kern="1200" cap="none" spc="0" normalizeH="0" baseline="0" noProof="0">
              <a:ln>
                <a:noFill/>
              </a:ln>
              <a:solidFill>
                <a:schemeClr val="accent1">
                  <a:satMod val="150000"/>
                </a:schemeClr>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lum bright="10000"/>
          </a:blip>
          <a:srcRect/>
          <a:stretch>
            <a:fillRect/>
          </a:stretch>
        </p:blipFill>
        <p:spPr bwMode="auto">
          <a:xfrm>
            <a:off x="2503609" y="1484785"/>
            <a:ext cx="6640391" cy="5373216"/>
          </a:xfrm>
          <a:prstGeom prst="rect">
            <a:avLst/>
          </a:prstGeom>
          <a:noFill/>
          <a:ln w="9525">
            <a:noFill/>
            <a:miter lim="800000"/>
            <a:headEnd/>
            <a:tailEnd/>
          </a:ln>
        </p:spPr>
      </p:pic>
      <p:sp>
        <p:nvSpPr>
          <p:cNvPr id="3" name="Inhaltsplatzhalter 2"/>
          <p:cNvSpPr>
            <a:spLocks noGrp="1"/>
          </p:cNvSpPr>
          <p:nvPr>
            <p:ph idx="1"/>
          </p:nvPr>
        </p:nvSpPr>
        <p:spPr>
          <a:xfrm>
            <a:off x="-36512" y="1700808"/>
            <a:ext cx="3312368" cy="4032448"/>
          </a:xfrm>
        </p:spPr>
        <p:txBody>
          <a:bodyPr>
            <a:normAutofit/>
          </a:bodyPr>
          <a:lstStyle/>
          <a:p>
            <a:pPr>
              <a:spcAft>
                <a:spcPts val="1200"/>
              </a:spcAft>
            </a:pPr>
            <a:r>
              <a:rPr lang="de-DE" sz="3600" smtClean="0">
                <a:solidFill>
                  <a:schemeClr val="bg1"/>
                </a:solidFill>
                <a:effectLst>
                  <a:outerShdw blurRad="38100" dist="38100" dir="2700000" algn="tl">
                    <a:srgbClr val="000000">
                      <a:alpha val="43137"/>
                    </a:srgbClr>
                  </a:outerShdw>
                </a:effectLst>
              </a:rPr>
              <a:t>„Wegen unserer Sünden wurde er durchbohrt. Er wurde für uns bestraft.“</a:t>
            </a:r>
            <a:r>
              <a:rPr lang="de-DE" smtClean="0">
                <a:solidFill>
                  <a:schemeClr val="bg1"/>
                </a:solidFill>
                <a:effectLst>
                  <a:outerShdw blurRad="38100" dist="38100" dir="2700000" algn="tl">
                    <a:srgbClr val="000000">
                      <a:alpha val="43137"/>
                    </a:srgbClr>
                  </a:outerShdw>
                </a:effectLst>
              </a:rPr>
              <a:t/>
            </a:r>
            <a:br>
              <a:rPr lang="de-DE" smtClean="0">
                <a:solidFill>
                  <a:schemeClr val="bg1"/>
                </a:solidFill>
                <a:effectLst>
                  <a:outerShdw blurRad="38100" dist="38100" dir="2700000" algn="tl">
                    <a:srgbClr val="000000">
                      <a:alpha val="43137"/>
                    </a:srgbClr>
                  </a:outerShdw>
                </a:effectLst>
              </a:rPr>
            </a:br>
            <a:r>
              <a:rPr lang="de-DE" sz="2400" smtClean="0">
                <a:solidFill>
                  <a:schemeClr val="bg1"/>
                </a:solidFill>
                <a:effectLst>
                  <a:outerShdw blurRad="38100" dist="38100" dir="2700000" algn="tl">
                    <a:srgbClr val="000000">
                      <a:alpha val="43137"/>
                    </a:srgbClr>
                  </a:outerShdw>
                </a:effectLst>
              </a:rPr>
              <a:t>(Jesaja 53, 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8040"/>
            <a:ext cx="8229600" cy="1252728"/>
          </a:xfrm>
        </p:spPr>
        <p:txBody>
          <a:bodyPr>
            <a:normAutofit fontScale="90000"/>
          </a:bodyPr>
          <a:lstStyle/>
          <a:p>
            <a:r>
              <a:rPr lang="de-DE" smtClean="0"/>
              <a:t>Das Kreuz befreit uns von unserem sündhaften Wesen:</a:t>
            </a:r>
            <a:endParaRPr lang="de-DE"/>
          </a:p>
        </p:txBody>
      </p:sp>
      <p:sp>
        <p:nvSpPr>
          <p:cNvPr id="3" name="Inhaltsplatzhalter 2"/>
          <p:cNvSpPr>
            <a:spLocks noGrp="1"/>
          </p:cNvSpPr>
          <p:nvPr>
            <p:ph idx="1"/>
          </p:nvPr>
        </p:nvSpPr>
        <p:spPr>
          <a:xfrm>
            <a:off x="323528" y="1630922"/>
            <a:ext cx="8229600" cy="5182454"/>
          </a:xfrm>
        </p:spPr>
        <p:txBody>
          <a:bodyPr>
            <a:normAutofit/>
          </a:bodyPr>
          <a:lstStyle/>
          <a:p>
            <a:r>
              <a:rPr lang="de-DE" sz="3000" b="1" smtClean="0"/>
              <a:t>Römer 6, 6 + 7:</a:t>
            </a:r>
            <a:r>
              <a:rPr lang="de-DE" sz="3000" smtClean="0"/>
              <a:t> „Unser früheres Leben wurde mit Christus gekreuzigt, damit die Sünde in unserem Leben ihre Macht verliert. Nun sind wir keine Sklaven der Sünde mehr. </a:t>
            </a:r>
            <a:r>
              <a:rPr lang="de-DE" sz="3000" b="1" smtClean="0"/>
              <a:t>Denn als wir mit Christus starben, wurden wir von der Macht der Sünde befreit.</a:t>
            </a:r>
            <a:r>
              <a:rPr lang="de-DE" sz="3000" smtClean="0"/>
              <a:t>“</a:t>
            </a:r>
          </a:p>
          <a:p>
            <a:pPr>
              <a:buNone/>
            </a:pPr>
            <a:endParaRPr lang="de-DE" sz="2800" smtClean="0"/>
          </a:p>
          <a:p>
            <a:r>
              <a:rPr lang="de-DE" sz="3000" b="1" smtClean="0"/>
              <a:t>Galater 2, 19+20:</a:t>
            </a:r>
            <a:r>
              <a:rPr lang="de-DE" sz="3000" smtClean="0"/>
              <a:t/>
            </a:r>
            <a:br>
              <a:rPr lang="de-DE" sz="3000" smtClean="0"/>
            </a:br>
            <a:r>
              <a:rPr lang="de-DE" sz="3000" smtClean="0"/>
              <a:t>„Ich aber bin mit Christus gekreuzigt ... Ich lebe, aber nicht mehr ich selbst, sondern Christus lebt in mir.“</a:t>
            </a:r>
          </a:p>
          <a:p>
            <a:endParaRPr lang="de-DE" sz="3000" smtClean="0"/>
          </a:p>
          <a:p>
            <a:endParaRPr lang="de-DE" sz="3000" smtClean="0"/>
          </a:p>
        </p:txBody>
      </p:sp>
      <p:sp>
        <p:nvSpPr>
          <p:cNvPr id="5" name="Titel 1"/>
          <p:cNvSpPr txBox="1">
            <a:spLocks/>
          </p:cNvSpPr>
          <p:nvPr/>
        </p:nvSpPr>
        <p:spPr>
          <a:xfrm>
            <a:off x="457200" y="1484784"/>
            <a:ext cx="8229600" cy="5373216"/>
          </a:xfrm>
          <a:prstGeom prst="rect">
            <a:avLst/>
          </a:prstGeom>
          <a:solidFill>
            <a:srgbClr val="FFFFFF">
              <a:alpha val="81961"/>
            </a:srgbClr>
          </a:solidFill>
          <a:effectLst>
            <a:softEdge rad="63500"/>
          </a:effectLst>
        </p:spPr>
        <p:txBody>
          <a:bodyPr vert="horz" lIns="91440" r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6600" b="1" i="0" u="none" strike="noStrike" kern="1200" normalizeH="0" baseline="0" noProof="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Christ werden bedeutet Erneuerung, nicht Veränderung!</a:t>
            </a:r>
            <a:endParaRPr kumimoji="0" lang="de-DE" sz="6600" b="1" i="0" u="none" strike="noStrike" kern="1200" normalizeH="0" baseline="0" noProof="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Alte, Antrieb, Menschen, Mann, Mädchen, Reise, Auto"/>
          <p:cNvPicPr>
            <a:picLocks noChangeAspect="1" noChangeArrowheads="1"/>
          </p:cNvPicPr>
          <p:nvPr/>
        </p:nvPicPr>
        <p:blipFill>
          <a:blip r:embed="rId2" cstate="print">
            <a:lum bright="10000"/>
          </a:blip>
          <a:srcRect/>
          <a:stretch>
            <a:fillRect/>
          </a:stretch>
        </p:blipFill>
        <p:spPr bwMode="auto">
          <a:xfrm>
            <a:off x="899592" y="1196752"/>
            <a:ext cx="7660720" cy="4824536"/>
          </a:xfrm>
          <a:prstGeom prst="rect">
            <a:avLst/>
          </a:prstGeom>
          <a:noFill/>
        </p:spPr>
      </p:pic>
      <p:grpSp>
        <p:nvGrpSpPr>
          <p:cNvPr id="4" name="Gruppieren 28"/>
          <p:cNvGrpSpPr/>
          <p:nvPr/>
        </p:nvGrpSpPr>
        <p:grpSpPr>
          <a:xfrm>
            <a:off x="3478917" y="748938"/>
            <a:ext cx="1992675" cy="2664296"/>
            <a:chOff x="2579325" y="1412776"/>
            <a:chExt cx="1992675" cy="2664296"/>
          </a:xfrm>
        </p:grpSpPr>
        <p:sp>
          <p:nvSpPr>
            <p:cNvPr id="17" name="Rechteck 16"/>
            <p:cNvSpPr/>
            <p:nvPr/>
          </p:nvSpPr>
          <p:spPr>
            <a:xfrm>
              <a:off x="2579325" y="1556792"/>
              <a:ext cx="1344603" cy="25202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3347864" y="1412776"/>
              <a:ext cx="1224136" cy="1296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0" name="Grafik 29" descr="Fahrer Gnadenmobil.gif"/>
          <p:cNvPicPr>
            <a:picLocks noChangeAspect="1"/>
          </p:cNvPicPr>
          <p:nvPr/>
        </p:nvPicPr>
        <p:blipFill>
          <a:blip r:embed="rId3" cstate="print"/>
          <a:stretch>
            <a:fillRect/>
          </a:stretch>
        </p:blipFill>
        <p:spPr>
          <a:xfrm>
            <a:off x="3417268" y="1204185"/>
            <a:ext cx="1618084" cy="2250315"/>
          </a:xfrm>
          <a:prstGeom prst="rect">
            <a:avLst/>
          </a:prstGeom>
        </p:spPr>
      </p:pic>
      <p:pic>
        <p:nvPicPr>
          <p:cNvPr id="3" name="Picture 3"/>
          <p:cNvPicPr>
            <a:picLocks noChangeAspect="1" noChangeArrowheads="1"/>
          </p:cNvPicPr>
          <p:nvPr/>
        </p:nvPicPr>
        <p:blipFill>
          <a:blip r:embed="rId4" cstate="print">
            <a:lum bright="10000"/>
          </a:blip>
          <a:srcRect/>
          <a:stretch>
            <a:fillRect/>
          </a:stretch>
        </p:blipFill>
        <p:spPr bwMode="auto">
          <a:xfrm rot="573267">
            <a:off x="3144711" y="2919533"/>
            <a:ext cx="117524" cy="367025"/>
          </a:xfrm>
          <a:prstGeom prst="rect">
            <a:avLst/>
          </a:prstGeom>
          <a:noFill/>
          <a:ln w="9525">
            <a:noFill/>
            <a:miter lim="800000"/>
            <a:headEnd/>
            <a:tailEnd/>
          </a:ln>
        </p:spPr>
      </p:pic>
      <p:pic>
        <p:nvPicPr>
          <p:cNvPr id="20" name="Picture 3"/>
          <p:cNvPicPr>
            <a:picLocks noChangeAspect="1" noChangeArrowheads="1"/>
          </p:cNvPicPr>
          <p:nvPr/>
        </p:nvPicPr>
        <p:blipFill>
          <a:blip r:embed="rId4" cstate="print">
            <a:lum bright="10000"/>
          </a:blip>
          <a:srcRect/>
          <a:stretch>
            <a:fillRect/>
          </a:stretch>
        </p:blipFill>
        <p:spPr bwMode="auto">
          <a:xfrm rot="1216912">
            <a:off x="3064367" y="2933821"/>
            <a:ext cx="117524" cy="367025"/>
          </a:xfrm>
          <a:prstGeom prst="rect">
            <a:avLst/>
          </a:prstGeom>
          <a:noFill/>
          <a:ln w="9525">
            <a:noFill/>
            <a:miter lim="800000"/>
            <a:headEnd/>
            <a:tailEnd/>
          </a:ln>
        </p:spPr>
      </p:pic>
      <p:pic>
        <p:nvPicPr>
          <p:cNvPr id="21" name="Picture 3"/>
          <p:cNvPicPr>
            <a:picLocks noChangeAspect="1" noChangeArrowheads="1"/>
          </p:cNvPicPr>
          <p:nvPr/>
        </p:nvPicPr>
        <p:blipFill>
          <a:blip r:embed="rId4" cstate="print">
            <a:lum bright="10000"/>
          </a:blip>
          <a:srcRect/>
          <a:stretch>
            <a:fillRect/>
          </a:stretch>
        </p:blipFill>
        <p:spPr bwMode="auto">
          <a:xfrm>
            <a:off x="3028567" y="3201617"/>
            <a:ext cx="205892" cy="141285"/>
          </a:xfrm>
          <a:prstGeom prst="rect">
            <a:avLst/>
          </a:prstGeom>
          <a:noFill/>
          <a:ln w="9525">
            <a:noFill/>
            <a:miter lim="800000"/>
            <a:headEnd/>
            <a:tailEnd/>
          </a:ln>
        </p:spPr>
      </p:pic>
      <p:pic>
        <p:nvPicPr>
          <p:cNvPr id="23" name="Grafik 22" descr="Verdeck.gif"/>
          <p:cNvPicPr>
            <a:picLocks noChangeAspect="1"/>
          </p:cNvPicPr>
          <p:nvPr/>
        </p:nvPicPr>
        <p:blipFill>
          <a:blip r:embed="rId5" cstate="print">
            <a:lum bright="10000"/>
          </a:blip>
          <a:stretch>
            <a:fillRect/>
          </a:stretch>
        </p:blipFill>
        <p:spPr>
          <a:xfrm>
            <a:off x="5194750" y="3195560"/>
            <a:ext cx="1185141" cy="400050"/>
          </a:xfrm>
          <a:prstGeom prst="rect">
            <a:avLst/>
          </a:prstGeom>
        </p:spPr>
      </p:pic>
      <p:sp>
        <p:nvSpPr>
          <p:cNvPr id="18" name="Textfeld 17"/>
          <p:cNvSpPr txBox="1"/>
          <p:nvPr/>
        </p:nvSpPr>
        <p:spPr>
          <a:xfrm>
            <a:off x="2743928" y="4049777"/>
            <a:ext cx="2618818" cy="1323439"/>
          </a:xfrm>
          <a:prstGeom prst="rect">
            <a:avLst/>
          </a:prstGeom>
          <a:noFill/>
        </p:spPr>
        <p:txBody>
          <a:bodyPr wrap="square" rtlCol="0">
            <a:spAutoFit/>
          </a:bodyPr>
          <a:lstStyle/>
          <a:p>
            <a:pPr algn="ctr"/>
            <a:r>
              <a:rPr lang="de-DE" sz="4000" smtClean="0">
                <a:latin typeface="Accent SF" pitchFamily="2" charset="0"/>
              </a:rPr>
              <a:t>Lebens-</a:t>
            </a:r>
          </a:p>
          <a:p>
            <a:pPr algn="ctr"/>
            <a:r>
              <a:rPr lang="de-DE" sz="4000" smtClean="0">
                <a:latin typeface="Accent SF" pitchFamily="2" charset="0"/>
              </a:rPr>
              <a:t>auto</a:t>
            </a:r>
            <a:endParaRPr lang="de-DE" sz="4000">
              <a:latin typeface="Accent SF" pitchFamily="2" charset="0"/>
            </a:endParaRPr>
          </a:p>
        </p:txBody>
      </p:sp>
      <p:grpSp>
        <p:nvGrpSpPr>
          <p:cNvPr id="19" name="Gruppieren 18"/>
          <p:cNvGrpSpPr/>
          <p:nvPr/>
        </p:nvGrpSpPr>
        <p:grpSpPr>
          <a:xfrm>
            <a:off x="5004048" y="3689737"/>
            <a:ext cx="360040" cy="360040"/>
            <a:chOff x="5004048" y="4437112"/>
            <a:chExt cx="360040" cy="360040"/>
          </a:xfrm>
        </p:grpSpPr>
        <p:sp>
          <p:nvSpPr>
            <p:cNvPr id="22" name="Ellipse 21"/>
            <p:cNvSpPr/>
            <p:nvPr/>
          </p:nvSpPr>
          <p:spPr>
            <a:xfrm>
              <a:off x="5004048" y="4437112"/>
              <a:ext cx="360040" cy="360040"/>
            </a:xfrm>
            <a:prstGeom prst="ellipse">
              <a:avLst/>
            </a:prstGeom>
            <a:solidFill>
              <a:srgbClr val="39D4F9"/>
            </a:solid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5258956" y="4587260"/>
              <a:ext cx="56758" cy="65132"/>
            </a:xfrm>
            <a:prstGeom prst="ellipse">
              <a:avLst/>
            </a:prstGeom>
            <a:solidFill>
              <a:srgbClr val="39D4F9"/>
            </a:solid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Alte, Antrieb, Menschen, Mann, Mädchen, Reise, Auto"/>
          <p:cNvPicPr>
            <a:picLocks noChangeAspect="1" noChangeArrowheads="1"/>
          </p:cNvPicPr>
          <p:nvPr/>
        </p:nvPicPr>
        <p:blipFill>
          <a:blip r:embed="rId2" cstate="print">
            <a:lum bright="10000"/>
          </a:blip>
          <a:srcRect/>
          <a:stretch>
            <a:fillRect/>
          </a:stretch>
        </p:blipFill>
        <p:spPr bwMode="auto">
          <a:xfrm>
            <a:off x="899592" y="1196752"/>
            <a:ext cx="7660720" cy="4824536"/>
          </a:xfrm>
          <a:prstGeom prst="rect">
            <a:avLst/>
          </a:prstGeom>
          <a:noFill/>
        </p:spPr>
      </p:pic>
      <p:grpSp>
        <p:nvGrpSpPr>
          <p:cNvPr id="2" name="Gruppieren 28"/>
          <p:cNvGrpSpPr/>
          <p:nvPr/>
        </p:nvGrpSpPr>
        <p:grpSpPr>
          <a:xfrm>
            <a:off x="3478917" y="748938"/>
            <a:ext cx="1992675" cy="2664296"/>
            <a:chOff x="2579325" y="1412776"/>
            <a:chExt cx="1992675" cy="2664296"/>
          </a:xfrm>
        </p:grpSpPr>
        <p:sp>
          <p:nvSpPr>
            <p:cNvPr id="17" name="Rechteck 16"/>
            <p:cNvSpPr/>
            <p:nvPr/>
          </p:nvSpPr>
          <p:spPr>
            <a:xfrm>
              <a:off x="2579325" y="1556792"/>
              <a:ext cx="1344603" cy="25202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3347864" y="1412776"/>
              <a:ext cx="1224136" cy="12961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0" name="Grafik 29" descr="Fahrer Gnadenmobil.gif"/>
          <p:cNvPicPr>
            <a:picLocks noChangeAspect="1"/>
          </p:cNvPicPr>
          <p:nvPr/>
        </p:nvPicPr>
        <p:blipFill>
          <a:blip r:embed="rId3" cstate="print"/>
          <a:stretch>
            <a:fillRect/>
          </a:stretch>
        </p:blipFill>
        <p:spPr>
          <a:xfrm>
            <a:off x="3417268" y="1204185"/>
            <a:ext cx="1618084" cy="2250315"/>
          </a:xfrm>
          <a:prstGeom prst="rect">
            <a:avLst/>
          </a:prstGeom>
        </p:spPr>
      </p:pic>
      <p:pic>
        <p:nvPicPr>
          <p:cNvPr id="3" name="Picture 3"/>
          <p:cNvPicPr>
            <a:picLocks noChangeAspect="1" noChangeArrowheads="1"/>
          </p:cNvPicPr>
          <p:nvPr/>
        </p:nvPicPr>
        <p:blipFill>
          <a:blip r:embed="rId4" cstate="print">
            <a:lum bright="10000"/>
          </a:blip>
          <a:srcRect/>
          <a:stretch>
            <a:fillRect/>
          </a:stretch>
        </p:blipFill>
        <p:spPr bwMode="auto">
          <a:xfrm rot="573267">
            <a:off x="3144711" y="2919533"/>
            <a:ext cx="117524" cy="367025"/>
          </a:xfrm>
          <a:prstGeom prst="rect">
            <a:avLst/>
          </a:prstGeom>
          <a:noFill/>
          <a:ln w="9525">
            <a:noFill/>
            <a:miter lim="800000"/>
            <a:headEnd/>
            <a:tailEnd/>
          </a:ln>
        </p:spPr>
      </p:pic>
      <p:pic>
        <p:nvPicPr>
          <p:cNvPr id="20" name="Picture 3"/>
          <p:cNvPicPr>
            <a:picLocks noChangeAspect="1" noChangeArrowheads="1"/>
          </p:cNvPicPr>
          <p:nvPr/>
        </p:nvPicPr>
        <p:blipFill>
          <a:blip r:embed="rId4" cstate="print">
            <a:lum bright="10000"/>
          </a:blip>
          <a:srcRect/>
          <a:stretch>
            <a:fillRect/>
          </a:stretch>
        </p:blipFill>
        <p:spPr bwMode="auto">
          <a:xfrm rot="1216912">
            <a:off x="3064367" y="2933821"/>
            <a:ext cx="117524" cy="367025"/>
          </a:xfrm>
          <a:prstGeom prst="rect">
            <a:avLst/>
          </a:prstGeom>
          <a:noFill/>
          <a:ln w="9525">
            <a:noFill/>
            <a:miter lim="800000"/>
            <a:headEnd/>
            <a:tailEnd/>
          </a:ln>
        </p:spPr>
      </p:pic>
      <p:pic>
        <p:nvPicPr>
          <p:cNvPr id="21" name="Picture 3"/>
          <p:cNvPicPr>
            <a:picLocks noChangeAspect="1" noChangeArrowheads="1"/>
          </p:cNvPicPr>
          <p:nvPr/>
        </p:nvPicPr>
        <p:blipFill>
          <a:blip r:embed="rId4" cstate="print">
            <a:lum bright="10000"/>
          </a:blip>
          <a:srcRect/>
          <a:stretch>
            <a:fillRect/>
          </a:stretch>
        </p:blipFill>
        <p:spPr bwMode="auto">
          <a:xfrm>
            <a:off x="3028567" y="3201617"/>
            <a:ext cx="205892" cy="141285"/>
          </a:xfrm>
          <a:prstGeom prst="rect">
            <a:avLst/>
          </a:prstGeom>
          <a:noFill/>
          <a:ln w="9525">
            <a:noFill/>
            <a:miter lim="800000"/>
            <a:headEnd/>
            <a:tailEnd/>
          </a:ln>
        </p:spPr>
      </p:pic>
      <p:pic>
        <p:nvPicPr>
          <p:cNvPr id="22" name="Grafik 21" descr="Heckspoiler.gif"/>
          <p:cNvPicPr>
            <a:picLocks noChangeAspect="1"/>
          </p:cNvPicPr>
          <p:nvPr/>
        </p:nvPicPr>
        <p:blipFill>
          <a:blip r:embed="rId5" cstate="print"/>
          <a:stretch>
            <a:fillRect/>
          </a:stretch>
        </p:blipFill>
        <p:spPr>
          <a:xfrm rot="686441">
            <a:off x="5301900" y="2646551"/>
            <a:ext cx="2912820" cy="1277330"/>
          </a:xfrm>
          <a:prstGeom prst="rect">
            <a:avLst/>
          </a:prstGeom>
          <a:scene3d>
            <a:camera prst="perspectiveAbove" fov="0">
              <a:rot lat="20613770" lon="2840064" rev="20985134"/>
            </a:camera>
            <a:lightRig rig="threePt" dir="t"/>
          </a:scene3d>
        </p:spPr>
      </p:pic>
      <p:pic>
        <p:nvPicPr>
          <p:cNvPr id="23" name="Grafik 22" descr="Verdeck.gif"/>
          <p:cNvPicPr>
            <a:picLocks noChangeAspect="1"/>
          </p:cNvPicPr>
          <p:nvPr/>
        </p:nvPicPr>
        <p:blipFill>
          <a:blip r:embed="rId6" cstate="print">
            <a:lum bright="10000"/>
          </a:blip>
          <a:stretch>
            <a:fillRect/>
          </a:stretch>
        </p:blipFill>
        <p:spPr>
          <a:xfrm>
            <a:off x="5194750" y="3195560"/>
            <a:ext cx="1185141" cy="400050"/>
          </a:xfrm>
          <a:prstGeom prst="rect">
            <a:avLst/>
          </a:prstGeom>
        </p:spPr>
      </p:pic>
      <p:grpSp>
        <p:nvGrpSpPr>
          <p:cNvPr id="32" name="Gruppieren 31"/>
          <p:cNvGrpSpPr/>
          <p:nvPr/>
        </p:nvGrpSpPr>
        <p:grpSpPr>
          <a:xfrm>
            <a:off x="5004048" y="3645024"/>
            <a:ext cx="360040" cy="360040"/>
            <a:chOff x="5004048" y="4437112"/>
            <a:chExt cx="360040" cy="360040"/>
          </a:xfrm>
        </p:grpSpPr>
        <p:sp>
          <p:nvSpPr>
            <p:cNvPr id="34" name="Ellipse 33"/>
            <p:cNvSpPr/>
            <p:nvPr/>
          </p:nvSpPr>
          <p:spPr>
            <a:xfrm>
              <a:off x="5004048" y="4437112"/>
              <a:ext cx="360040" cy="360040"/>
            </a:xfrm>
            <a:prstGeom prst="ellipse">
              <a:avLst/>
            </a:prstGeom>
            <a:solidFill>
              <a:srgbClr val="39D4F9"/>
            </a:solid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p:cNvSpPr/>
            <p:nvPr/>
          </p:nvSpPr>
          <p:spPr>
            <a:xfrm>
              <a:off x="5258956" y="4587260"/>
              <a:ext cx="56758" cy="65132"/>
            </a:xfrm>
            <a:prstGeom prst="ellipse">
              <a:avLst/>
            </a:prstGeom>
            <a:solidFill>
              <a:srgbClr val="39D4F9"/>
            </a:solidFill>
            <a:ln w="190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3" name="Grafik 32" descr="Tuningflamme.gif"/>
          <p:cNvPicPr>
            <a:picLocks noChangeAspect="1"/>
          </p:cNvPicPr>
          <p:nvPr/>
        </p:nvPicPr>
        <p:blipFill>
          <a:blip r:embed="rId7" cstate="print"/>
          <a:stretch>
            <a:fillRect/>
          </a:stretch>
        </p:blipFill>
        <p:spPr>
          <a:xfrm flipV="1">
            <a:off x="1867257" y="3844371"/>
            <a:ext cx="3856871" cy="592740"/>
          </a:xfrm>
          <a:prstGeom prst="rect">
            <a:avLst/>
          </a:prstGeom>
        </p:spPr>
      </p:pic>
      <p:pic>
        <p:nvPicPr>
          <p:cNvPr id="24" name="Grafik 23" descr="Tuningflamme.gif"/>
          <p:cNvPicPr>
            <a:picLocks noChangeAspect="1"/>
          </p:cNvPicPr>
          <p:nvPr/>
        </p:nvPicPr>
        <p:blipFill>
          <a:blip r:embed="rId7" cstate="print"/>
          <a:stretch>
            <a:fillRect/>
          </a:stretch>
        </p:blipFill>
        <p:spPr>
          <a:xfrm>
            <a:off x="2843808" y="4562550"/>
            <a:ext cx="2463612" cy="378618"/>
          </a:xfrm>
          <a:prstGeom prst="rect">
            <a:avLst/>
          </a:prstGeom>
        </p:spPr>
      </p:pic>
      <p:grpSp>
        <p:nvGrpSpPr>
          <p:cNvPr id="29" name="Gruppieren 28"/>
          <p:cNvGrpSpPr/>
          <p:nvPr/>
        </p:nvGrpSpPr>
        <p:grpSpPr>
          <a:xfrm>
            <a:off x="3622085" y="3692322"/>
            <a:ext cx="972670" cy="1512168"/>
            <a:chOff x="3653617" y="3645024"/>
            <a:chExt cx="972670" cy="1512168"/>
          </a:xfrm>
        </p:grpSpPr>
        <p:cxnSp>
          <p:nvCxnSpPr>
            <p:cNvPr id="19" name="Gerade Verbindung 18"/>
            <p:cNvCxnSpPr/>
            <p:nvPr/>
          </p:nvCxnSpPr>
          <p:spPr>
            <a:xfrm>
              <a:off x="4139952" y="3645024"/>
              <a:ext cx="0" cy="1512168"/>
            </a:xfrm>
            <a:prstGeom prst="line">
              <a:avLst/>
            </a:prstGeom>
            <a:ln w="146050" cmpd="sng">
              <a:solidFill>
                <a:schemeClr val="tx1"/>
              </a:solidFill>
            </a:ln>
          </p:spPr>
          <p:style>
            <a:lnRef idx="2">
              <a:schemeClr val="dk1"/>
            </a:lnRef>
            <a:fillRef idx="0">
              <a:schemeClr val="dk1"/>
            </a:fillRef>
            <a:effectRef idx="1">
              <a:schemeClr val="dk1"/>
            </a:effectRef>
            <a:fontRef idx="minor">
              <a:schemeClr val="tx1"/>
            </a:fontRef>
          </p:style>
        </p:cxnSp>
        <p:cxnSp>
          <p:nvCxnSpPr>
            <p:cNvPr id="26" name="Gerade Verbindung 25"/>
            <p:cNvCxnSpPr/>
            <p:nvPr/>
          </p:nvCxnSpPr>
          <p:spPr>
            <a:xfrm>
              <a:off x="3653617" y="4096294"/>
              <a:ext cx="972670" cy="2726"/>
            </a:xfrm>
            <a:prstGeom prst="line">
              <a:avLst/>
            </a:prstGeom>
            <a:ln w="146050" cmpd="sng">
              <a:solidFill>
                <a:schemeClr val="tx1"/>
              </a:solidFill>
            </a:ln>
          </p:spPr>
          <p:style>
            <a:lnRef idx="2">
              <a:schemeClr val="dk1"/>
            </a:lnRef>
            <a:fillRef idx="0">
              <a:schemeClr val="dk1"/>
            </a:fillRef>
            <a:effectRef idx="1">
              <a:schemeClr val="dk1"/>
            </a:effectRef>
            <a:fontRef idx="minor">
              <a:schemeClr val="tx1"/>
            </a:fontRef>
          </p:style>
        </p:cxnSp>
      </p:grpSp>
      <p:grpSp>
        <p:nvGrpSpPr>
          <p:cNvPr id="36" name="Gruppieren 35"/>
          <p:cNvGrpSpPr/>
          <p:nvPr/>
        </p:nvGrpSpPr>
        <p:grpSpPr>
          <a:xfrm>
            <a:off x="1331640" y="1772816"/>
            <a:ext cx="6984776" cy="4248472"/>
            <a:chOff x="6984082" y="2835424"/>
            <a:chExt cx="1000370" cy="495300"/>
          </a:xfrm>
        </p:grpSpPr>
        <p:cxnSp>
          <p:nvCxnSpPr>
            <p:cNvPr id="37" name="Gerade Verbindung 36"/>
            <p:cNvCxnSpPr/>
            <p:nvPr/>
          </p:nvCxnSpPr>
          <p:spPr>
            <a:xfrm flipV="1">
              <a:off x="6995991" y="2847056"/>
              <a:ext cx="988461" cy="466878"/>
            </a:xfrm>
            <a:prstGeom prst="line">
              <a:avLst/>
            </a:prstGeom>
            <a:ln w="127000" cmpd="sng"/>
          </p:spPr>
          <p:style>
            <a:lnRef idx="3">
              <a:schemeClr val="accent3"/>
            </a:lnRef>
            <a:fillRef idx="0">
              <a:schemeClr val="accent3"/>
            </a:fillRef>
            <a:effectRef idx="2">
              <a:schemeClr val="accent3"/>
            </a:effectRef>
            <a:fontRef idx="minor">
              <a:schemeClr val="tx1"/>
            </a:fontRef>
          </p:style>
        </p:cxnSp>
        <p:cxnSp>
          <p:nvCxnSpPr>
            <p:cNvPr id="38" name="Gerade Verbindung 37"/>
            <p:cNvCxnSpPr/>
            <p:nvPr/>
          </p:nvCxnSpPr>
          <p:spPr>
            <a:xfrm>
              <a:off x="6984082" y="2835424"/>
              <a:ext cx="933450" cy="495300"/>
            </a:xfrm>
            <a:prstGeom prst="line">
              <a:avLst/>
            </a:prstGeom>
            <a:ln w="127000" cmpd="sng"/>
          </p:spPr>
          <p:style>
            <a:lnRef idx="3">
              <a:schemeClr val="accent3"/>
            </a:lnRef>
            <a:fillRef idx="0">
              <a:schemeClr val="accent3"/>
            </a:fillRef>
            <a:effectRef idx="2">
              <a:schemeClr val="accent3"/>
            </a:effectRef>
            <a:fontRef idx="minor">
              <a:schemeClr val="tx1"/>
            </a:fontRef>
          </p:style>
        </p:cxnSp>
      </p:grpSp>
      <p:pic>
        <p:nvPicPr>
          <p:cNvPr id="26625" name="Picture 1"/>
          <p:cNvPicPr>
            <a:picLocks noChangeAspect="1" noChangeArrowheads="1"/>
          </p:cNvPicPr>
          <p:nvPr/>
        </p:nvPicPr>
        <p:blipFill>
          <a:blip r:embed="rId8" cstate="print"/>
          <a:srcRect/>
          <a:stretch>
            <a:fillRect/>
          </a:stretch>
        </p:blipFill>
        <p:spPr bwMode="auto">
          <a:xfrm>
            <a:off x="5882770" y="3570390"/>
            <a:ext cx="428625" cy="304800"/>
          </a:xfrm>
          <a:prstGeom prst="rect">
            <a:avLst/>
          </a:prstGeom>
          <a:noFill/>
          <a:ln w="9525">
            <a:noFill/>
            <a:miter lim="800000"/>
            <a:headEnd/>
            <a:tailEnd/>
          </a:ln>
        </p:spPr>
      </p:pic>
      <p:sp>
        <p:nvSpPr>
          <p:cNvPr id="27" name="Rechteck 26"/>
          <p:cNvSpPr/>
          <p:nvPr/>
        </p:nvSpPr>
        <p:spPr>
          <a:xfrm>
            <a:off x="490883" y="328094"/>
            <a:ext cx="8388424" cy="6217087"/>
          </a:xfrm>
          <a:prstGeom prst="rect">
            <a:avLst/>
          </a:prstGeom>
          <a:solidFill>
            <a:srgbClr val="FFFFFF">
              <a:alpha val="92157"/>
            </a:srgbClr>
          </a:solidFill>
        </p:spPr>
        <p:txBody>
          <a:bodyPr wrap="square">
            <a:spAutoFit/>
          </a:bodyPr>
          <a:lstStyle/>
          <a:p>
            <a:r>
              <a:rPr lang="de-DE" sz="3200" smtClean="0">
                <a:solidFill>
                  <a:schemeClr val="bg1"/>
                </a:solidFill>
              </a:rPr>
              <a:t>Als Jesus seine Jünger aufforderte, jeden Tag neu das Kreuz auf sich zu nehmen meinte er damit nicht, dass wir geduldig unsere Leiden ertragen sollen </a:t>
            </a:r>
            <a:r>
              <a:rPr lang="de-DE" sz="3200" b="1" smtClean="0">
                <a:solidFill>
                  <a:schemeClr val="bg1"/>
                </a:solidFill>
              </a:rPr>
              <a:t>sondern dass wir mit ihm den Weg nach Golgatha gehen sollen, um dort mit ihm zu sterben:</a:t>
            </a:r>
            <a:br>
              <a:rPr lang="de-DE" sz="3200" b="1" smtClean="0">
                <a:solidFill>
                  <a:schemeClr val="bg1"/>
                </a:solidFill>
              </a:rPr>
            </a:br>
            <a:endParaRPr lang="de-DE" sz="1400" b="1" smtClean="0">
              <a:solidFill>
                <a:schemeClr val="bg1"/>
              </a:solidFill>
            </a:endParaRPr>
          </a:p>
          <a:p>
            <a:r>
              <a:rPr lang="de-DE" sz="3200" i="1" smtClean="0">
                <a:solidFill>
                  <a:schemeClr val="bg1"/>
                </a:solidFill>
              </a:rPr>
              <a:t>„Wenn einer von euch mit mir gehen will, muss er sich selbst verleugnen, jeden Tag aufs Neue sein Kreuz auf sich nehmen und mir nachfolgen. Wer versucht, sein Leben zu retten, wird es verlieren. Aber wer sein Leben für mich aufgibt, wird es retten.“                                            </a:t>
            </a:r>
            <a:r>
              <a:rPr lang="de-DE" sz="3200" smtClean="0">
                <a:solidFill>
                  <a:schemeClr val="bg1"/>
                </a:solidFill>
              </a:rPr>
              <a:t>(Lukas 9, 23 +24)</a:t>
            </a:r>
            <a:endParaRPr lang="de-DE" sz="3200" i="1"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strVal val="4*#ppt_w"/>
                                          </p:val>
                                        </p:tav>
                                        <p:tav tm="100000">
                                          <p:val>
                                            <p:strVal val="#ppt_w"/>
                                          </p:val>
                                        </p:tav>
                                      </p:tavLst>
                                    </p:anim>
                                    <p:anim calcmode="lin" valueType="num">
                                      <p:cBhvr>
                                        <p:cTn id="8" dur="500" fill="hold"/>
                                        <p:tgtEl>
                                          <p:spTgt spid="36"/>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8032" y="1628800"/>
            <a:ext cx="8892480" cy="4233652"/>
          </a:xfrm>
        </p:spPr>
        <p:txBody>
          <a:bodyPr>
            <a:normAutofit/>
          </a:bodyPr>
          <a:lstStyle/>
          <a:p>
            <a:pPr marL="0" indent="0">
              <a:spcAft>
                <a:spcPts val="1200"/>
              </a:spcAft>
              <a:buNone/>
            </a:pPr>
            <a:r>
              <a:rPr lang="de-DE" smtClean="0"/>
              <a:t>z.B. wenn wir...</a:t>
            </a:r>
          </a:p>
          <a:p>
            <a:pPr marL="395288" indent="-395288">
              <a:spcAft>
                <a:spcPts val="600"/>
              </a:spcAft>
              <a:buNone/>
            </a:pPr>
            <a:r>
              <a:rPr lang="de-DE" smtClean="0"/>
              <a:t>... wütend sind und uns rächen wollen.</a:t>
            </a:r>
          </a:p>
          <a:p>
            <a:pPr marL="395288" indent="-395288">
              <a:spcAft>
                <a:spcPts val="600"/>
              </a:spcAft>
              <a:buNone/>
            </a:pPr>
            <a:r>
              <a:rPr lang="de-DE" smtClean="0"/>
              <a:t>… uns wieder einmal in den Mittelpunkt drängen wollen.</a:t>
            </a:r>
          </a:p>
          <a:p>
            <a:pPr marL="395288" indent="-395288">
              <a:spcAft>
                <a:spcPts val="600"/>
              </a:spcAft>
              <a:buNone/>
            </a:pPr>
            <a:r>
              <a:rPr lang="de-DE" smtClean="0"/>
              <a:t>... Fehler und Schwächen nicht zugeben wollen.</a:t>
            </a:r>
          </a:p>
          <a:p>
            <a:pPr marL="395288" indent="-395288">
              <a:spcAft>
                <a:spcPts val="600"/>
              </a:spcAft>
              <a:buNone/>
            </a:pPr>
            <a:r>
              <a:rPr lang="de-DE" smtClean="0"/>
              <a:t>... etwas nicht aufgeben wollen, obwohl wir wissen, dass es nicht gut für uns ist.</a:t>
            </a:r>
          </a:p>
        </p:txBody>
      </p:sp>
      <p:sp>
        <p:nvSpPr>
          <p:cNvPr id="5" name="Titel 1"/>
          <p:cNvSpPr>
            <a:spLocks noGrp="1"/>
          </p:cNvSpPr>
          <p:nvPr>
            <p:ph type="title"/>
          </p:nvPr>
        </p:nvSpPr>
        <p:spPr>
          <a:xfrm>
            <a:off x="251520" y="75238"/>
            <a:ext cx="8892480" cy="1252728"/>
          </a:xfrm>
        </p:spPr>
        <p:txBody>
          <a:bodyPr>
            <a:normAutofit fontScale="90000"/>
          </a:bodyPr>
          <a:lstStyle/>
          <a:p>
            <a:r>
              <a:rPr lang="de-DE" smtClean="0"/>
              <a:t>Mit Jesus am Kreuz zu sterben heißt, unsere alte Natur loszulassen…</a:t>
            </a:r>
            <a:endParaRPr lang="de-DE"/>
          </a:p>
        </p:txBody>
      </p:sp>
      <p:sp>
        <p:nvSpPr>
          <p:cNvPr id="4" name="Textfeld 3"/>
          <p:cNvSpPr txBox="1"/>
          <p:nvPr/>
        </p:nvSpPr>
        <p:spPr>
          <a:xfrm>
            <a:off x="91447" y="5805264"/>
            <a:ext cx="8961107" cy="76944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de-DE" sz="44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Aber wie schaffen wir das praktisch?</a:t>
            </a:r>
            <a:endParaRPr lang="de-DE" sz="44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0</TotalTime>
  <Words>693</Words>
  <Application>Microsoft Office PowerPoint</Application>
  <PresentationFormat>Bildschirmpräsentation (4:3)</PresentationFormat>
  <Paragraphs>72</Paragraphs>
  <Slides>18</Slides>
  <Notes>0</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Modul</vt:lpstr>
      <vt:lpstr>Befreit durch das Kreuz und verwandelt durch Gnade</vt:lpstr>
      <vt:lpstr>Das Kreuz ist das Zentrum der biblischen Botschaft!</vt:lpstr>
      <vt:lpstr>Unsere menschliche Natur ist böse!</vt:lpstr>
      <vt:lpstr>Auch als Christen werden wir nicht automatisch gut!</vt:lpstr>
      <vt:lpstr>Folie 5</vt:lpstr>
      <vt:lpstr>Das Kreuz befreit uns von unserem sündhaften Wesen:</vt:lpstr>
      <vt:lpstr>Folie 7</vt:lpstr>
      <vt:lpstr>Folie 8</vt:lpstr>
      <vt:lpstr>Mit Jesus am Kreuz zu sterben heißt, unsere alte Natur loszulassen…</vt:lpstr>
      <vt:lpstr>Folie 10</vt:lpstr>
      <vt:lpstr>Das Kreuz ist die Tür zu Gottes verwandelnder Gnade!</vt:lpstr>
      <vt:lpstr>Folie 12</vt:lpstr>
      <vt:lpstr>Folie 13</vt:lpstr>
      <vt:lpstr>Folie 14</vt:lpstr>
      <vt:lpstr>Folie 15</vt:lpstr>
      <vt:lpstr>Durch das Geschenk der Gnade werden wir frei! </vt:lpstr>
      <vt:lpstr>Die Gnade Gottes verwandelt uns!</vt:lpstr>
      <vt:lpstr>Komm zum Kreuz! Zerbrich am Kreuz!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gehe ich mit Midlife Fragen um?</dc:title>
  <dc:creator>Administrator</dc:creator>
  <cp:lastModifiedBy>Markus Till</cp:lastModifiedBy>
  <cp:revision>204</cp:revision>
  <dcterms:created xsi:type="dcterms:W3CDTF">2012-08-06T09:35:38Z</dcterms:created>
  <dcterms:modified xsi:type="dcterms:W3CDTF">2014-05-01T19:49:32Z</dcterms:modified>
</cp:coreProperties>
</file>